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125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117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33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119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135.xml"/>
  <Override ContentType="application/vnd.openxmlformats-officedocument.presentationml.notesSlide+xml" PartName="/ppt/notesSlides/notesSlide137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41.xml"/>
  <Override ContentType="application/vnd.openxmlformats-officedocument.presentationml.notesSlide+xml" PartName="/ppt/notesSlides/notesSlide123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138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120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29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31.xml"/>
  <Override ContentType="application/vnd.openxmlformats-officedocument.presentationml.notesSlide+xml" PartName="/ppt/notesSlides/notesSlide127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14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116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24.xml"/>
  <Override ContentType="application/vnd.openxmlformats-officedocument.presentationml.notesSlide+xml" PartName="/ppt/notesSlides/notesSlide126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1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122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118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140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136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139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3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2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132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115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1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138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13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123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36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53.xml"/>
  <Override ContentType="application/vnd.openxmlformats-officedocument.presentationml.slide+xml" PartName="/ppt/slides/slide141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18.xml"/>
  <Override ContentType="application/vnd.openxmlformats-officedocument.presentationml.slide+xml" PartName="/ppt/slides/slide142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98.xml"/>
  <Override ContentType="application/vnd.openxmlformats-officedocument.presentationml.slide+xml" PartName="/ppt/slides/slide125.xml"/>
  <Override ContentType="application/vnd.openxmlformats-officedocument.presentationml.slide+xml" PartName="/ppt/slides/slide72.xml"/>
  <Override ContentType="application/vnd.openxmlformats-officedocument.presentationml.slide+xml" PartName="/ppt/slides/slide135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129.xml"/>
  <Override ContentType="application/vnd.openxmlformats-officedocument.presentationml.slide+xml" PartName="/ppt/slides/slide63.xml"/>
  <Override ContentType="application/vnd.openxmlformats-officedocument.presentationml.slide+xml" PartName="/ppt/slides/slide131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116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133.xml"/>
  <Override ContentType="application/vnd.openxmlformats-officedocument.presentationml.slide+xml" PartName="/ppt/slides/slide91.xml"/>
  <Override ContentType="application/vnd.openxmlformats-officedocument.presentationml.slide+xml" PartName="/ppt/slides/slide114.xml"/>
  <Override ContentType="application/vnd.openxmlformats-officedocument.presentationml.slide+xml" PartName="/ppt/slides/slide31.xml"/>
  <Override ContentType="application/vnd.openxmlformats-officedocument.presentationml.slide+xml" PartName="/ppt/slides/slide127.xml"/>
  <Override ContentType="application/vnd.openxmlformats-officedocument.presentationml.slide+xml" PartName="/ppt/slides/slide120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39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22.xml"/>
  <Override ContentType="application/vnd.openxmlformats-officedocument.presentationml.slide+xml" PartName="/ppt/slides/slide130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40.xml"/>
  <Override ContentType="application/vnd.openxmlformats-officedocument.presentationml.slide+xml" PartName="/ppt/slides/slide11.xml"/>
  <Override ContentType="application/vnd.openxmlformats-officedocument.presentationml.slide+xml" PartName="/ppt/slides/slide137.xml"/>
  <Override ContentType="application/vnd.openxmlformats-officedocument.presentationml.slide+xml" PartName="/ppt/slides/slide110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124.xml"/>
  <Override ContentType="application/vnd.openxmlformats-officedocument.presentationml.slide+xml" PartName="/ppt/slides/slide83.xml"/>
  <Override ContentType="application/vnd.openxmlformats-officedocument.presentationml.slide+xml" PartName="/ppt/slides/slide106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119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126.xml"/>
  <Override ContentType="application/vnd.openxmlformats-officedocument.presentationml.slide+xml" PartName="/ppt/slides/slide109.xml"/>
  <Override ContentType="application/vnd.openxmlformats-officedocument.presentationml.slide+xml" PartName="/ppt/slides/slide134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117.xml"/>
  <Override ContentType="application/vnd.openxmlformats-officedocument.presentationml.slide+xml" PartName="/ppt/slides/slide132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128.xml"/>
  <Override ContentType="application/vnd.openxmlformats-officedocument.presentationml.slide+xml" PartName="/ppt/slides/slide92.xml"/>
  <Override ContentType="application/vnd.openxmlformats-officedocument.presentationml.slide+xml" PartName="/ppt/slides/slide115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  <p:sldId id="320" r:id="rId69"/>
    <p:sldId id="321" r:id="rId70"/>
    <p:sldId id="322" r:id="rId71"/>
    <p:sldId id="323" r:id="rId72"/>
    <p:sldId id="324" r:id="rId73"/>
    <p:sldId id="325" r:id="rId74"/>
    <p:sldId id="326" r:id="rId75"/>
    <p:sldId id="327" r:id="rId76"/>
    <p:sldId id="328" r:id="rId77"/>
    <p:sldId id="329" r:id="rId78"/>
    <p:sldId id="330" r:id="rId79"/>
    <p:sldId id="331" r:id="rId80"/>
    <p:sldId id="332" r:id="rId81"/>
    <p:sldId id="333" r:id="rId82"/>
    <p:sldId id="334" r:id="rId83"/>
    <p:sldId id="335" r:id="rId84"/>
    <p:sldId id="336" r:id="rId85"/>
    <p:sldId id="337" r:id="rId86"/>
    <p:sldId id="338" r:id="rId87"/>
    <p:sldId id="339" r:id="rId88"/>
    <p:sldId id="340" r:id="rId89"/>
    <p:sldId id="341" r:id="rId90"/>
    <p:sldId id="342" r:id="rId91"/>
    <p:sldId id="343" r:id="rId92"/>
    <p:sldId id="344" r:id="rId93"/>
    <p:sldId id="345" r:id="rId94"/>
    <p:sldId id="346" r:id="rId95"/>
    <p:sldId id="347" r:id="rId96"/>
    <p:sldId id="348" r:id="rId97"/>
    <p:sldId id="349" r:id="rId98"/>
    <p:sldId id="350" r:id="rId99"/>
    <p:sldId id="351" r:id="rId100"/>
    <p:sldId id="352" r:id="rId101"/>
    <p:sldId id="353" r:id="rId102"/>
    <p:sldId id="354" r:id="rId103"/>
    <p:sldId id="355" r:id="rId104"/>
    <p:sldId id="356" r:id="rId105"/>
    <p:sldId id="357" r:id="rId106"/>
    <p:sldId id="358" r:id="rId107"/>
    <p:sldId id="359" r:id="rId108"/>
    <p:sldId id="360" r:id="rId109"/>
    <p:sldId id="361" r:id="rId110"/>
    <p:sldId id="362" r:id="rId111"/>
    <p:sldId id="363" r:id="rId112"/>
    <p:sldId id="364" r:id="rId113"/>
    <p:sldId id="365" r:id="rId114"/>
    <p:sldId id="366" r:id="rId115"/>
    <p:sldId id="367" r:id="rId116"/>
    <p:sldId id="368" r:id="rId117"/>
    <p:sldId id="369" r:id="rId118"/>
    <p:sldId id="370" r:id="rId119"/>
    <p:sldId id="371" r:id="rId120"/>
    <p:sldId id="372" r:id="rId121"/>
    <p:sldId id="373" r:id="rId122"/>
    <p:sldId id="374" r:id="rId123"/>
    <p:sldId id="375" r:id="rId124"/>
    <p:sldId id="376" r:id="rId125"/>
    <p:sldId id="377" r:id="rId126"/>
    <p:sldId id="378" r:id="rId127"/>
    <p:sldId id="379" r:id="rId128"/>
    <p:sldId id="380" r:id="rId129"/>
    <p:sldId id="381" r:id="rId130"/>
    <p:sldId id="382" r:id="rId131"/>
    <p:sldId id="383" r:id="rId132"/>
    <p:sldId id="384" r:id="rId133"/>
    <p:sldId id="385" r:id="rId134"/>
    <p:sldId id="386" r:id="rId135"/>
    <p:sldId id="387" r:id="rId136"/>
    <p:sldId id="388" r:id="rId137"/>
    <p:sldId id="389" r:id="rId138"/>
    <p:sldId id="390" r:id="rId139"/>
    <p:sldId id="391" r:id="rId140"/>
    <p:sldId id="392" r:id="rId141"/>
    <p:sldId id="393" r:id="rId142"/>
    <p:sldId id="394" r:id="rId143"/>
    <p:sldId id="395" r:id="rId144"/>
    <p:sldId id="396" r:id="rId145"/>
    <p:sldId id="397" r:id="rId146"/>
  </p:sldIdLst>
  <p:sldSz cy="5143500" cx="9144000"/>
  <p:notesSz cx="6858000" cy="9144000"/>
  <p:embeddedFontLst>
    <p:embeddedFont>
      <p:font typeface="Helvetica Neue"/>
      <p:regular r:id="rId147"/>
      <p:bold r:id="rId148"/>
      <p:italic r:id="rId149"/>
      <p:boldItalic r:id="rId150"/>
    </p:embeddedFont>
    <p:embeddedFont>
      <p:font typeface="Helvetica Neue Light"/>
      <p:regular r:id="rId151"/>
      <p:bold r:id="rId152"/>
      <p:italic r:id="rId153"/>
      <p:boldItalic r:id="rId15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07" Type="http://schemas.openxmlformats.org/officeDocument/2006/relationships/slide" Target="slides/slide103.xml"/><Relationship Id="rId106" Type="http://schemas.openxmlformats.org/officeDocument/2006/relationships/slide" Target="slides/slide102.xml"/><Relationship Id="rId105" Type="http://schemas.openxmlformats.org/officeDocument/2006/relationships/slide" Target="slides/slide101.xml"/><Relationship Id="rId104" Type="http://schemas.openxmlformats.org/officeDocument/2006/relationships/slide" Target="slides/slide100.xml"/><Relationship Id="rId109" Type="http://schemas.openxmlformats.org/officeDocument/2006/relationships/slide" Target="slides/slide105.xml"/><Relationship Id="rId108" Type="http://schemas.openxmlformats.org/officeDocument/2006/relationships/slide" Target="slides/slide104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103" Type="http://schemas.openxmlformats.org/officeDocument/2006/relationships/slide" Target="slides/slide99.xml"/><Relationship Id="rId102" Type="http://schemas.openxmlformats.org/officeDocument/2006/relationships/slide" Target="slides/slide98.xml"/><Relationship Id="rId101" Type="http://schemas.openxmlformats.org/officeDocument/2006/relationships/slide" Target="slides/slide97.xml"/><Relationship Id="rId100" Type="http://schemas.openxmlformats.org/officeDocument/2006/relationships/slide" Target="slides/slide96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29" Type="http://schemas.openxmlformats.org/officeDocument/2006/relationships/slide" Target="slides/slide125.xml"/><Relationship Id="rId128" Type="http://schemas.openxmlformats.org/officeDocument/2006/relationships/slide" Target="slides/slide124.xml"/><Relationship Id="rId127" Type="http://schemas.openxmlformats.org/officeDocument/2006/relationships/slide" Target="slides/slide123.xml"/><Relationship Id="rId126" Type="http://schemas.openxmlformats.org/officeDocument/2006/relationships/slide" Target="slides/slide122.xml"/><Relationship Id="rId26" Type="http://schemas.openxmlformats.org/officeDocument/2006/relationships/slide" Target="slides/slide22.xml"/><Relationship Id="rId121" Type="http://schemas.openxmlformats.org/officeDocument/2006/relationships/slide" Target="slides/slide117.xml"/><Relationship Id="rId25" Type="http://schemas.openxmlformats.org/officeDocument/2006/relationships/slide" Target="slides/slide21.xml"/><Relationship Id="rId120" Type="http://schemas.openxmlformats.org/officeDocument/2006/relationships/slide" Target="slides/slide116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125" Type="http://schemas.openxmlformats.org/officeDocument/2006/relationships/slide" Target="slides/slide121.xml"/><Relationship Id="rId29" Type="http://schemas.openxmlformats.org/officeDocument/2006/relationships/slide" Target="slides/slide25.xml"/><Relationship Id="rId124" Type="http://schemas.openxmlformats.org/officeDocument/2006/relationships/slide" Target="slides/slide120.xml"/><Relationship Id="rId123" Type="http://schemas.openxmlformats.org/officeDocument/2006/relationships/slide" Target="slides/slide119.xml"/><Relationship Id="rId122" Type="http://schemas.openxmlformats.org/officeDocument/2006/relationships/slide" Target="slides/slide118.xml"/><Relationship Id="rId95" Type="http://schemas.openxmlformats.org/officeDocument/2006/relationships/slide" Target="slides/slide91.xml"/><Relationship Id="rId94" Type="http://schemas.openxmlformats.org/officeDocument/2006/relationships/slide" Target="slides/slide90.xml"/><Relationship Id="rId97" Type="http://schemas.openxmlformats.org/officeDocument/2006/relationships/slide" Target="slides/slide93.xml"/><Relationship Id="rId96" Type="http://schemas.openxmlformats.org/officeDocument/2006/relationships/slide" Target="slides/slide92.xml"/><Relationship Id="rId11" Type="http://schemas.openxmlformats.org/officeDocument/2006/relationships/slide" Target="slides/slide7.xml"/><Relationship Id="rId99" Type="http://schemas.openxmlformats.org/officeDocument/2006/relationships/slide" Target="slides/slide95.xml"/><Relationship Id="rId10" Type="http://schemas.openxmlformats.org/officeDocument/2006/relationships/slide" Target="slides/slide6.xml"/><Relationship Id="rId98" Type="http://schemas.openxmlformats.org/officeDocument/2006/relationships/slide" Target="slides/slide94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91" Type="http://schemas.openxmlformats.org/officeDocument/2006/relationships/slide" Target="slides/slide87.xml"/><Relationship Id="rId90" Type="http://schemas.openxmlformats.org/officeDocument/2006/relationships/slide" Target="slides/slide86.xml"/><Relationship Id="rId93" Type="http://schemas.openxmlformats.org/officeDocument/2006/relationships/slide" Target="slides/slide89.xml"/><Relationship Id="rId92" Type="http://schemas.openxmlformats.org/officeDocument/2006/relationships/slide" Target="slides/slide88.xml"/><Relationship Id="rId118" Type="http://schemas.openxmlformats.org/officeDocument/2006/relationships/slide" Target="slides/slide114.xml"/><Relationship Id="rId117" Type="http://schemas.openxmlformats.org/officeDocument/2006/relationships/slide" Target="slides/slide113.xml"/><Relationship Id="rId116" Type="http://schemas.openxmlformats.org/officeDocument/2006/relationships/slide" Target="slides/slide112.xml"/><Relationship Id="rId115" Type="http://schemas.openxmlformats.org/officeDocument/2006/relationships/slide" Target="slides/slide111.xml"/><Relationship Id="rId119" Type="http://schemas.openxmlformats.org/officeDocument/2006/relationships/slide" Target="slides/slide115.xml"/><Relationship Id="rId15" Type="http://schemas.openxmlformats.org/officeDocument/2006/relationships/slide" Target="slides/slide11.xml"/><Relationship Id="rId110" Type="http://schemas.openxmlformats.org/officeDocument/2006/relationships/slide" Target="slides/slide106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14" Type="http://schemas.openxmlformats.org/officeDocument/2006/relationships/slide" Target="slides/slide110.xml"/><Relationship Id="rId18" Type="http://schemas.openxmlformats.org/officeDocument/2006/relationships/slide" Target="slides/slide14.xml"/><Relationship Id="rId113" Type="http://schemas.openxmlformats.org/officeDocument/2006/relationships/slide" Target="slides/slide109.xml"/><Relationship Id="rId112" Type="http://schemas.openxmlformats.org/officeDocument/2006/relationships/slide" Target="slides/slide108.xml"/><Relationship Id="rId111" Type="http://schemas.openxmlformats.org/officeDocument/2006/relationships/slide" Target="slides/slide107.xml"/><Relationship Id="rId84" Type="http://schemas.openxmlformats.org/officeDocument/2006/relationships/slide" Target="slides/slide80.xml"/><Relationship Id="rId83" Type="http://schemas.openxmlformats.org/officeDocument/2006/relationships/slide" Target="slides/slide79.xml"/><Relationship Id="rId86" Type="http://schemas.openxmlformats.org/officeDocument/2006/relationships/slide" Target="slides/slide82.xml"/><Relationship Id="rId85" Type="http://schemas.openxmlformats.org/officeDocument/2006/relationships/slide" Target="slides/slide81.xml"/><Relationship Id="rId88" Type="http://schemas.openxmlformats.org/officeDocument/2006/relationships/slide" Target="slides/slide84.xml"/><Relationship Id="rId150" Type="http://schemas.openxmlformats.org/officeDocument/2006/relationships/font" Target="fonts/HelveticaNeue-boldItalic.fntdata"/><Relationship Id="rId87" Type="http://schemas.openxmlformats.org/officeDocument/2006/relationships/slide" Target="slides/slide83.xml"/><Relationship Id="rId89" Type="http://schemas.openxmlformats.org/officeDocument/2006/relationships/slide" Target="slides/slide85.xml"/><Relationship Id="rId80" Type="http://schemas.openxmlformats.org/officeDocument/2006/relationships/slide" Target="slides/slide76.xml"/><Relationship Id="rId82" Type="http://schemas.openxmlformats.org/officeDocument/2006/relationships/slide" Target="slides/slide78.xml"/><Relationship Id="rId81" Type="http://schemas.openxmlformats.org/officeDocument/2006/relationships/slide" Target="slides/slide77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149" Type="http://schemas.openxmlformats.org/officeDocument/2006/relationships/font" Target="fonts/HelveticaNeue-italic.fntdata"/><Relationship Id="rId4" Type="http://schemas.openxmlformats.org/officeDocument/2006/relationships/notesMaster" Target="notesMasters/notesMaster1.xml"/><Relationship Id="rId148" Type="http://schemas.openxmlformats.org/officeDocument/2006/relationships/font" Target="fonts/HelveticaNeue-bold.fntdata"/><Relationship Id="rId9" Type="http://schemas.openxmlformats.org/officeDocument/2006/relationships/slide" Target="slides/slide5.xml"/><Relationship Id="rId143" Type="http://schemas.openxmlformats.org/officeDocument/2006/relationships/slide" Target="slides/slide139.xml"/><Relationship Id="rId142" Type="http://schemas.openxmlformats.org/officeDocument/2006/relationships/slide" Target="slides/slide138.xml"/><Relationship Id="rId141" Type="http://schemas.openxmlformats.org/officeDocument/2006/relationships/slide" Target="slides/slide137.xml"/><Relationship Id="rId140" Type="http://schemas.openxmlformats.org/officeDocument/2006/relationships/slide" Target="slides/slide136.xml"/><Relationship Id="rId5" Type="http://schemas.openxmlformats.org/officeDocument/2006/relationships/slide" Target="slides/slide1.xml"/><Relationship Id="rId147" Type="http://schemas.openxmlformats.org/officeDocument/2006/relationships/font" Target="fonts/HelveticaNeue-regular.fntdata"/><Relationship Id="rId6" Type="http://schemas.openxmlformats.org/officeDocument/2006/relationships/slide" Target="slides/slide2.xml"/><Relationship Id="rId146" Type="http://schemas.openxmlformats.org/officeDocument/2006/relationships/slide" Target="slides/slide142.xml"/><Relationship Id="rId7" Type="http://schemas.openxmlformats.org/officeDocument/2006/relationships/slide" Target="slides/slide3.xml"/><Relationship Id="rId145" Type="http://schemas.openxmlformats.org/officeDocument/2006/relationships/slide" Target="slides/slide141.xml"/><Relationship Id="rId8" Type="http://schemas.openxmlformats.org/officeDocument/2006/relationships/slide" Target="slides/slide4.xml"/><Relationship Id="rId144" Type="http://schemas.openxmlformats.org/officeDocument/2006/relationships/slide" Target="slides/slide140.xml"/><Relationship Id="rId73" Type="http://schemas.openxmlformats.org/officeDocument/2006/relationships/slide" Target="slides/slide69.xml"/><Relationship Id="rId72" Type="http://schemas.openxmlformats.org/officeDocument/2006/relationships/slide" Target="slides/slide68.xml"/><Relationship Id="rId75" Type="http://schemas.openxmlformats.org/officeDocument/2006/relationships/slide" Target="slides/slide71.xml"/><Relationship Id="rId74" Type="http://schemas.openxmlformats.org/officeDocument/2006/relationships/slide" Target="slides/slide70.xml"/><Relationship Id="rId77" Type="http://schemas.openxmlformats.org/officeDocument/2006/relationships/slide" Target="slides/slide73.xml"/><Relationship Id="rId76" Type="http://schemas.openxmlformats.org/officeDocument/2006/relationships/slide" Target="slides/slide72.xml"/><Relationship Id="rId79" Type="http://schemas.openxmlformats.org/officeDocument/2006/relationships/slide" Target="slides/slide75.xml"/><Relationship Id="rId78" Type="http://schemas.openxmlformats.org/officeDocument/2006/relationships/slide" Target="slides/slide74.xml"/><Relationship Id="rId71" Type="http://schemas.openxmlformats.org/officeDocument/2006/relationships/slide" Target="slides/slide67.xml"/><Relationship Id="rId70" Type="http://schemas.openxmlformats.org/officeDocument/2006/relationships/slide" Target="slides/slide66.xml"/><Relationship Id="rId139" Type="http://schemas.openxmlformats.org/officeDocument/2006/relationships/slide" Target="slides/slide135.xml"/><Relationship Id="rId138" Type="http://schemas.openxmlformats.org/officeDocument/2006/relationships/slide" Target="slides/slide134.xml"/><Relationship Id="rId137" Type="http://schemas.openxmlformats.org/officeDocument/2006/relationships/slide" Target="slides/slide133.xml"/><Relationship Id="rId132" Type="http://schemas.openxmlformats.org/officeDocument/2006/relationships/slide" Target="slides/slide128.xml"/><Relationship Id="rId131" Type="http://schemas.openxmlformats.org/officeDocument/2006/relationships/slide" Target="slides/slide127.xml"/><Relationship Id="rId130" Type="http://schemas.openxmlformats.org/officeDocument/2006/relationships/slide" Target="slides/slide126.xml"/><Relationship Id="rId136" Type="http://schemas.openxmlformats.org/officeDocument/2006/relationships/slide" Target="slides/slide132.xml"/><Relationship Id="rId135" Type="http://schemas.openxmlformats.org/officeDocument/2006/relationships/slide" Target="slides/slide131.xml"/><Relationship Id="rId134" Type="http://schemas.openxmlformats.org/officeDocument/2006/relationships/slide" Target="slides/slide130.xml"/><Relationship Id="rId133" Type="http://schemas.openxmlformats.org/officeDocument/2006/relationships/slide" Target="slides/slide129.xml"/><Relationship Id="rId62" Type="http://schemas.openxmlformats.org/officeDocument/2006/relationships/slide" Target="slides/slide58.xml"/><Relationship Id="rId61" Type="http://schemas.openxmlformats.org/officeDocument/2006/relationships/slide" Target="slides/slide57.xml"/><Relationship Id="rId64" Type="http://schemas.openxmlformats.org/officeDocument/2006/relationships/slide" Target="slides/slide60.xml"/><Relationship Id="rId63" Type="http://schemas.openxmlformats.org/officeDocument/2006/relationships/slide" Target="slides/slide59.xml"/><Relationship Id="rId66" Type="http://schemas.openxmlformats.org/officeDocument/2006/relationships/slide" Target="slides/slide62.xml"/><Relationship Id="rId65" Type="http://schemas.openxmlformats.org/officeDocument/2006/relationships/slide" Target="slides/slide61.xml"/><Relationship Id="rId68" Type="http://schemas.openxmlformats.org/officeDocument/2006/relationships/slide" Target="slides/slide64.xml"/><Relationship Id="rId67" Type="http://schemas.openxmlformats.org/officeDocument/2006/relationships/slide" Target="slides/slide63.xml"/><Relationship Id="rId60" Type="http://schemas.openxmlformats.org/officeDocument/2006/relationships/slide" Target="slides/slide56.xml"/><Relationship Id="rId69" Type="http://schemas.openxmlformats.org/officeDocument/2006/relationships/slide" Target="slides/slide6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55" Type="http://schemas.openxmlformats.org/officeDocument/2006/relationships/slide" Target="slides/slide51.xml"/><Relationship Id="rId54" Type="http://schemas.openxmlformats.org/officeDocument/2006/relationships/slide" Target="slides/slide50.xml"/><Relationship Id="rId57" Type="http://schemas.openxmlformats.org/officeDocument/2006/relationships/slide" Target="slides/slide53.xml"/><Relationship Id="rId56" Type="http://schemas.openxmlformats.org/officeDocument/2006/relationships/slide" Target="slides/slide52.xml"/><Relationship Id="rId59" Type="http://schemas.openxmlformats.org/officeDocument/2006/relationships/slide" Target="slides/slide55.xml"/><Relationship Id="rId154" Type="http://schemas.openxmlformats.org/officeDocument/2006/relationships/font" Target="fonts/HelveticaNeueLight-boldItalic.fntdata"/><Relationship Id="rId58" Type="http://schemas.openxmlformats.org/officeDocument/2006/relationships/slide" Target="slides/slide54.xml"/><Relationship Id="rId153" Type="http://schemas.openxmlformats.org/officeDocument/2006/relationships/font" Target="fonts/HelveticaNeueLight-italic.fntdata"/><Relationship Id="rId152" Type="http://schemas.openxmlformats.org/officeDocument/2006/relationships/font" Target="fonts/HelveticaNeueLight-bold.fntdata"/><Relationship Id="rId151" Type="http://schemas.openxmlformats.org/officeDocument/2006/relationships/font" Target="fonts/HelveticaNeueLight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Shape 12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48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Shape 94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0" name="Shape 95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55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Shape 95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7" name="Shape 9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60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Shape 96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2" name="Shape 96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65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Shape 96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7" name="Shape 9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90" name="Shape 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Shape 99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2" name="Shape 9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Shape 10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6" name="Shape 10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Shape 102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3" name="Shape 102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26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Shape 102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8" name="Shape 102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35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Shape 103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7" name="Shape 103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42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Shape 104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4" name="Shape 104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Shape 104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9" name="Shape 104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52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Shape 105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4" name="Shape 105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57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Shape 105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9" name="Shape 10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69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Shape 10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1" name="Shape 10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75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Shape 107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7" name="Shape 10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Shape 108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2" name="Shape 108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Shape 108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9" name="Shape 10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Shape 109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5" name="Shape 10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99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Shape 11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1" name="Shape 11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05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Shape 110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7" name="Shape 110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Shape 15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1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2" name="Shape 111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3" name="Shape 111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16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7" name="Shape 111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8" name="Shape 111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22" name="Shape 1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3" name="Shape 112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4" name="Shape 112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27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Shape 112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9" name="Shape 112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32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" name="Shape 113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4" name="Shape 113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37" name="Shape 1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8" name="Shape 113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9" name="Shape 113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47" name="Shape 1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8" name="Shape 114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9" name="Shape 114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57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Shape 115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9" name="Shape 11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64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Shape 11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6" name="Shape 11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73" name="Shape 1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" name="Shape 117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5" name="Shape 117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Shape 1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Shape 118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7" name="Shape 118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00" name="Shape 1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1" name="Shape 120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2" name="Shape 12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18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" name="Shape 121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0" name="Shape 122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Shape 12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6" name="Shape 12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48" name="Shape 1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" name="Shape 124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0" name="Shape 125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53" name="Shape 1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4" name="Shape 125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5" name="Shape 125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58" name="Shape 1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" name="Shape 125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0" name="Shape 12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63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" name="Shape 126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5" name="Shape 12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Shape 126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0" name="Shape 12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79" name="Shape 1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" name="Shape 12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1" name="Shape 12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Shape 1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Shape 128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9" name="Shape 12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95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Shape 129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7" name="Shape 12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Shape 130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5" name="Shape 130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Shape 1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Shape 1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Shape 1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Shape 19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Shape 2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Shape 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Shape 21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Shape 22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Shape 22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Shape 23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Shape 2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Shape 24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Shape 2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Shape 2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Shape 26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Shape 27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Shape 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Shape 28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hape 29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Shape 2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Shape 3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Shape 3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Shape 3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Shape 3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Shape 3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Shape 3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Shape 3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Shape 34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Shape 34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Shape 34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Shape 34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Shape 35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Shape 35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Shape 35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Shape 3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Shape 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Shape 3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Shape 3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Shape 37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Shape 38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Shape 38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Shape 3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Shape 39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Shape 4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Shape 4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Shape 4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Shape 42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Shape 42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Shape 44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Shape 45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Shape 47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Shape 47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Shape 49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Shape 5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Shape 52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Shape 52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Shape 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Shape 57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Shape 57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Shape 57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9" name="Shape 5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Shape 58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4" name="Shape 5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Shape 58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" name="Shape 5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Shape 59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4" name="Shape 5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Shape 59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9" name="Shape 59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Shape 62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4" name="Shape 62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Shape 62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9" name="Shape 62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Shape 63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4" name="Shape 63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Shape 63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9" name="Shape 63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Shape 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Shape 64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4" name="Shape 64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Shape 64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9" name="Shape 64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Shape 67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8" name="Shape 6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Shape 69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5" name="Shape 6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Shape 70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9" name="Shape 70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Shape 71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4" name="Shape 71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Shape 73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9" name="Shape 73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Shape 7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6" name="Shape 7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Shape 7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Shape 7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Shape 7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6" name="Shape 7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Shape 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Shape 7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1" name="Shape 7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Shape 7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6" name="Shape 7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Shape 7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1" name="Shape 7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Shape 7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6" name="Shape 7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Shape 78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3" name="Shape 7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Shape 7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1" name="Shape 7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Shape 7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6" name="Shape 7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Shape 8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1" name="Shape 8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Shape 8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6" name="Shape 8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Shape 8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1" name="Shape 8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Shape 11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Shape 8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6" name="Shape 8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Shape 8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1" name="Shape 8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24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Shape 8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6" name="Shape 8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Shape 8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1" name="Shape 8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34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Shape 8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6" name="Shape 8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39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Shape 8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1" name="Shape 8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44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Shape 8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6" name="Shape 8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49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Shape 8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1" name="Shape 8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54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Shape 8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6" name="Shape 8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59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Shape 8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1" name="Shape 8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Shape 12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64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Shape 8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6" name="Shape 8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69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Shape 8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1" name="Shape 8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74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Shape 8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6" name="Shape 8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79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Shape 8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1" name="Shape 8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84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Shape 8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6" name="Shape 8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89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Shape 8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1" name="Shape 8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95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Shape 89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7" name="Shape 8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12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Shape 91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4" name="Shape 91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19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Shape 9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1" name="Shape 9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24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Shape 9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6" name="Shape 9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-GB" sz="1000">
                <a:solidFill>
                  <a:schemeClr val="dk2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gif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0.xml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1.xml"/><Relationship Id="rId3" Type="http://schemas.openxmlformats.org/officeDocument/2006/relationships/image" Target="../media/image45.gif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2.xml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3.xml"/><Relationship Id="rId3" Type="http://schemas.openxmlformats.org/officeDocument/2006/relationships/image" Target="../media/image52.png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4.xml"/><Relationship Id="rId3" Type="http://schemas.openxmlformats.org/officeDocument/2006/relationships/image" Target="../media/image47.png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5.xml"/><Relationship Id="rId3" Type="http://schemas.openxmlformats.org/officeDocument/2006/relationships/image" Target="../media/image43.png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6.xml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7.xml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8.xml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9.xml"/></Relationships>
</file>

<file path=ppt/slides/_rels/slide11.xml.rels><?xml version="1.0" encoding="UTF-8" standalone="yes"?><Relationships xmlns="http://schemas.openxmlformats.org/package/2006/relationships"><Relationship Id="rId11" Type="http://schemas.openxmlformats.org/officeDocument/2006/relationships/image" Target="../media/image18.png"/><Relationship Id="rId10" Type="http://schemas.openxmlformats.org/officeDocument/2006/relationships/image" Target="../media/image10.png"/><Relationship Id="rId13" Type="http://schemas.openxmlformats.org/officeDocument/2006/relationships/image" Target="../media/image14.png"/><Relationship Id="rId1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7.png"/><Relationship Id="rId4" Type="http://schemas.openxmlformats.org/officeDocument/2006/relationships/image" Target="../media/image16.png"/><Relationship Id="rId9" Type="http://schemas.openxmlformats.org/officeDocument/2006/relationships/image" Target="../media/image12.png"/><Relationship Id="rId15" Type="http://schemas.openxmlformats.org/officeDocument/2006/relationships/image" Target="../media/image13.png"/><Relationship Id="rId14" Type="http://schemas.openxmlformats.org/officeDocument/2006/relationships/image" Target="../media/image21.png"/><Relationship Id="rId16" Type="http://schemas.openxmlformats.org/officeDocument/2006/relationships/image" Target="../media/image22.png"/><Relationship Id="rId5" Type="http://schemas.openxmlformats.org/officeDocument/2006/relationships/image" Target="../media/image11.png"/><Relationship Id="rId6" Type="http://schemas.openxmlformats.org/officeDocument/2006/relationships/image" Target="../media/image15.png"/><Relationship Id="rId7" Type="http://schemas.openxmlformats.org/officeDocument/2006/relationships/image" Target="../media/image8.png"/><Relationship Id="rId8" Type="http://schemas.openxmlformats.org/officeDocument/2006/relationships/image" Target="../media/image19.png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0.xml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1.xml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2.xml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3.xml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4.xml"/><Relationship Id="rId3" Type="http://schemas.openxmlformats.org/officeDocument/2006/relationships/image" Target="../media/image45.gif"/></Relationships>
</file>

<file path=ppt/slides/_rels/slide1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5.xml"/></Relationships>
</file>

<file path=ppt/slides/_rels/slide1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6.xml"/></Relationships>
</file>

<file path=ppt/slides/_rels/slide1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7.xml"/></Relationships>
</file>

<file path=ppt/slides/_rels/slide1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8.xml"/></Relationships>
</file>

<file path=ppt/slides/_rels/slide1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9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/Relationships>
</file>

<file path=ppt/slides/_rels/slide1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0.xml"/><Relationship Id="rId3" Type="http://schemas.openxmlformats.org/officeDocument/2006/relationships/image" Target="../media/image45.gif"/></Relationships>
</file>

<file path=ppt/slides/_rels/slide1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1.xml"/></Relationships>
</file>

<file path=ppt/slides/_rels/slide1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2.xml"/></Relationships>
</file>

<file path=ppt/slides/_rels/slide1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3.xml"/></Relationships>
</file>

<file path=ppt/slides/_rels/slide1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4.xml"/></Relationships>
</file>

<file path=ppt/slides/_rels/slide1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5.xml"/></Relationships>
</file>

<file path=ppt/slides/_rels/slide1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6.xml"/></Relationships>
</file>

<file path=ppt/slides/_rels/slide1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7.xml"/><Relationship Id="rId3" Type="http://schemas.openxmlformats.org/officeDocument/2006/relationships/image" Target="../media/image48.png"/></Relationships>
</file>

<file path=ppt/slides/_rels/slide1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8.xml"/></Relationships>
</file>

<file path=ppt/slides/_rels/slide1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9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4.png"/></Relationships>
</file>

<file path=ppt/slides/_rels/slide1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0.xml"/></Relationships>
</file>

<file path=ppt/slides/_rels/slide1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1.xml"/></Relationships>
</file>

<file path=ppt/slides/_rels/slide1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2.xml"/></Relationships>
</file>

<file path=ppt/slides/_rels/slide1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3.xml"/></Relationships>
</file>

<file path=ppt/slides/_rels/slide1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4.xml"/><Relationship Id="rId3" Type="http://schemas.openxmlformats.org/officeDocument/2006/relationships/image" Target="../media/image45.gif"/></Relationships>
</file>

<file path=ppt/slides/_rels/slide1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5.xml"/></Relationships>
</file>

<file path=ppt/slides/_rels/slide1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6.xml"/></Relationships>
</file>

<file path=ppt/slides/_rels/slide1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7.xml"/></Relationships>
</file>

<file path=ppt/slides/_rels/slide1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8.xml"/></Relationships>
</file>

<file path=ppt/slides/_rels/slide1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9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4.png"/></Relationships>
</file>

<file path=ppt/slides/_rels/slide1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0.xml"/></Relationships>
</file>

<file path=ppt/slides/_rels/slide141.xml.rels><?xml version="1.0" encoding="UTF-8" standalone="yes"?><Relationships xmlns="http://schemas.openxmlformats.org/package/2006/relationships"><Relationship Id="rId11" Type="http://schemas.openxmlformats.org/officeDocument/2006/relationships/hyperlink" Target="https://manning-content.s3.amazonaws.com/download/7/c7e285f-d8da-476e-b4b7-54edf3cdf3be/GroovyinA1_CH18.pdf" TargetMode="External"/><Relationship Id="rId10" Type="http://schemas.openxmlformats.org/officeDocument/2006/relationships/hyperlink" Target="http://www.gpars.org/webapp/guide/index.html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1.xml"/><Relationship Id="rId3" Type="http://schemas.openxmlformats.org/officeDocument/2006/relationships/image" Target="../media/image46.png"/><Relationship Id="rId4" Type="http://schemas.openxmlformats.org/officeDocument/2006/relationships/hyperlink" Target="https://github.com/yermilov/gpars-talk" TargetMode="External"/><Relationship Id="rId9" Type="http://schemas.openxmlformats.org/officeDocument/2006/relationships/hyperlink" Target="https://groovy-community.slack.com/messages/C2PDVRJ0Y/" TargetMode="External"/><Relationship Id="rId5" Type="http://schemas.openxmlformats.org/officeDocument/2006/relationships/hyperlink" Target="https://www.youtube.com/watch?v=7AByMX76c_4" TargetMode="External"/><Relationship Id="rId6" Type="http://schemas.openxmlformats.org/officeDocument/2006/relationships/hyperlink" Target="https://www.infoq.com/presentations/gpars" TargetMode="External"/><Relationship Id="rId7" Type="http://schemas.openxmlformats.org/officeDocument/2006/relationships/hyperlink" Target="http://www.gpars.org/" TargetMode="External"/><Relationship Id="rId8" Type="http://schemas.openxmlformats.org/officeDocument/2006/relationships/hyperlink" Target="https://github.com/GPars/GPars" TargetMode="External"/></Relationships>
</file>

<file path=ppt/slides/_rels/slide1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2.xml"/><Relationship Id="rId3" Type="http://schemas.openxmlformats.org/officeDocument/2006/relationships/image" Target="../media/image5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3.png"/><Relationship Id="rId4" Type="http://schemas.openxmlformats.org/officeDocument/2006/relationships/image" Target="../media/image2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gif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6.png"/><Relationship Id="rId4" Type="http://schemas.openxmlformats.org/officeDocument/2006/relationships/image" Target="../media/image25.png"/><Relationship Id="rId5" Type="http://schemas.openxmlformats.org/officeDocument/2006/relationships/image" Target="../media/image28.png"/><Relationship Id="rId6" Type="http://schemas.openxmlformats.org/officeDocument/2006/relationships/image" Target="../media/image3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5.png"/><Relationship Id="rId4" Type="http://schemas.openxmlformats.org/officeDocument/2006/relationships/image" Target="../media/image3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3.png"/><Relationship Id="rId4" Type="http://schemas.openxmlformats.org/officeDocument/2006/relationships/image" Target="../media/image30.png"/><Relationship Id="rId5" Type="http://schemas.openxmlformats.org/officeDocument/2006/relationships/image" Target="../media/image40.png"/><Relationship Id="rId6" Type="http://schemas.openxmlformats.org/officeDocument/2006/relationships/image" Target="../media/image3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gif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1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1.png"/><Relationship Id="rId4" Type="http://schemas.openxmlformats.org/officeDocument/2006/relationships/image" Target="../media/image42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gif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50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hyperlink" Target="https://yermilov.github.io/" TargetMode="External"/><Relationship Id="rId5" Type="http://schemas.openxmlformats.org/officeDocument/2006/relationships/hyperlink" Target="https://twitter.com/yermilov17" TargetMode="External"/><Relationship Id="rId6" Type="http://schemas.openxmlformats.org/officeDocument/2006/relationships/hyperlink" Target="https://www.facebook.com/yaroslav.yermilov" TargetMode="External"/><Relationship Id="rId7" Type="http://schemas.openxmlformats.org/officeDocument/2006/relationships/hyperlink" Target="https://ua.linkedin.com/pub/yaroslav-yermilov/58/682/506" TargetMode="Externa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32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44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3.xml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4.xm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5.xml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6.xml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7.xml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8.xml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9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0.xml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1.xml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2.xml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3.xml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4.xml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5.xml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6.xml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7.xml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8.xml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9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45.gif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1.xml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2.xml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3.xml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4.xml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5.xml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6.xml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49.png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8.xml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432281iDADEAFC04868CE5C" id="54" name="Shape 54"/>
          <p:cNvPicPr preferRelativeResize="0"/>
          <p:nvPr/>
        </p:nvPicPr>
        <p:blipFill rotWithShape="1">
          <a:blip r:embed="rId3">
            <a:alphaModFix amt="30000"/>
          </a:blip>
          <a:srcRect b="17188" l="0" r="0" t="17181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Shape 55"/>
          <p:cNvSpPr txBox="1"/>
          <p:nvPr>
            <p:ph type="ctrTitle"/>
          </p:nvPr>
        </p:nvSpPr>
        <p:spPr>
          <a:xfrm>
            <a:off x="0" y="1689825"/>
            <a:ext cx="9144000" cy="25902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GPars: 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Unsung Hero of Concurrency in Practice</a:t>
            </a:r>
          </a:p>
        </p:txBody>
      </p:sp>
      <p:sp>
        <p:nvSpPr>
          <p:cNvPr id="56" name="Shape 56"/>
          <p:cNvSpPr txBox="1"/>
          <p:nvPr/>
        </p:nvSpPr>
        <p:spPr>
          <a:xfrm>
            <a:off x="-150" y="4795200"/>
            <a:ext cx="9144000" cy="34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http://playstationna.i.lithium.com/t5/image/serverpage/image-id/432281iDADEAFC04868CE5C?v=1.0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Shape 1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5012" y="0"/>
            <a:ext cx="6753985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Shape 952"/>
          <p:cNvSpPr txBox="1"/>
          <p:nvPr/>
        </p:nvSpPr>
        <p:spPr>
          <a:xfrm>
            <a:off x="641400" y="629050"/>
            <a:ext cx="8502600" cy="4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withPool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blueShapesGuard =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Agent&lt;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blueShapesGuard 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{ updateValue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[] 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shapes.findAllParallel({ shape -&gt; shape.type == CIRCLE })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   .findAllParallel({ shape -&gt; shape.color == BLUE })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   .eachParallel({ shape -&gt; blueShapesGuard </a:t>
            </a:r>
            <a:r>
              <a:rPr b="1"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{ it.add(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b="1"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) }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53" name="Shape 953"/>
          <p:cNvSpPr txBox="1"/>
          <p:nvPr/>
        </p:nvSpPr>
        <p:spPr>
          <a:xfrm>
            <a:off x="1030150" y="1686252"/>
            <a:ext cx="6216000" cy="9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blueShapesGuard.addListener { oldValue, newValue -&gt; … }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blueShapesGuard.addValidator { oldValue, newValue -&gt; … }</a:t>
            </a:r>
          </a:p>
        </p:txBody>
      </p:sp>
      <p:sp>
        <p:nvSpPr>
          <p:cNvPr id="954" name="Shape 954"/>
          <p:cNvSpPr txBox="1"/>
          <p:nvPr/>
        </p:nvSpPr>
        <p:spPr>
          <a:xfrm>
            <a:off x="1030150" y="3379602"/>
            <a:ext cx="4155600" cy="9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println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blueShapesGuard.val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blueShapesGuard.valAsync {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println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it }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58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uke_Thread.gif" id="959" name="Shape 9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1196" y="8"/>
            <a:ext cx="6461604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63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Shape 964"/>
          <p:cNvSpPr txBox="1"/>
          <p:nvPr/>
        </p:nvSpPr>
        <p:spPr>
          <a:xfrm>
            <a:off x="641400" y="629050"/>
            <a:ext cx="8502600" cy="4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final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Agent&lt;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List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&gt;&gt;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blueShapesGuard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Agent&lt;&gt;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();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blueShapesGuard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send(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ArrayList&lt;&gt;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blueShapesGuard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send(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new MessagingRunnable&lt;List&lt;Shape&gt;&gt;() {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@Override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protected void doRun(List&lt;Shape&gt; </a:t>
            </a:r>
            <a:r>
              <a:rPr b="1"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value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value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add(</a:t>
            </a:r>
            <a:r>
              <a:rPr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}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blueShapesGuard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valAsync(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new MessagingRunnable&lt;List&lt;Shape&gt;&gt;() {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@Override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protected void doRun(List&lt;Shape&gt; </a:t>
            </a:r>
            <a:r>
              <a:rPr b="1"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value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System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out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println(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value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68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9" name="Shape 9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66212" y="0"/>
            <a:ext cx="1090875" cy="1702051"/>
          </a:xfrm>
          <a:prstGeom prst="rect">
            <a:avLst/>
          </a:prstGeom>
          <a:noFill/>
          <a:ln>
            <a:noFill/>
          </a:ln>
        </p:spPr>
      </p:pic>
      <p:sp>
        <p:nvSpPr>
          <p:cNvPr id="970" name="Shape 970"/>
          <p:cNvSpPr/>
          <p:nvPr/>
        </p:nvSpPr>
        <p:spPr>
          <a:xfrm>
            <a:off x="373950" y="444500"/>
            <a:ext cx="1171200" cy="409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/>
              <a:t>Thread #1</a:t>
            </a:r>
          </a:p>
        </p:txBody>
      </p:sp>
      <p:cxnSp>
        <p:nvCxnSpPr>
          <p:cNvPr id="971" name="Shape 971"/>
          <p:cNvCxnSpPr>
            <a:stCxn id="970" idx="2"/>
          </p:cNvCxnSpPr>
          <p:nvPr/>
        </p:nvCxnSpPr>
        <p:spPr>
          <a:xfrm>
            <a:off x="959550" y="853700"/>
            <a:ext cx="0" cy="397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972" name="Shape 972"/>
          <p:cNvSpPr/>
          <p:nvPr/>
        </p:nvSpPr>
        <p:spPr>
          <a:xfrm>
            <a:off x="3552350" y="2402425"/>
            <a:ext cx="2391900" cy="33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blueCircles.add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</a:p>
        </p:txBody>
      </p:sp>
      <p:sp>
        <p:nvSpPr>
          <p:cNvPr id="973" name="Shape 973"/>
          <p:cNvSpPr/>
          <p:nvPr/>
        </p:nvSpPr>
        <p:spPr>
          <a:xfrm>
            <a:off x="3552350" y="2733925"/>
            <a:ext cx="2391900" cy="33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blueCircles.add(shape)</a:t>
            </a:r>
          </a:p>
        </p:txBody>
      </p:sp>
      <p:sp>
        <p:nvSpPr>
          <p:cNvPr id="974" name="Shape 974"/>
          <p:cNvSpPr/>
          <p:nvPr/>
        </p:nvSpPr>
        <p:spPr>
          <a:xfrm>
            <a:off x="3552350" y="3065425"/>
            <a:ext cx="2391900" cy="33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blueCircles.add(shape)</a:t>
            </a:r>
          </a:p>
        </p:txBody>
      </p:sp>
      <p:sp>
        <p:nvSpPr>
          <p:cNvPr id="975" name="Shape 975"/>
          <p:cNvSpPr/>
          <p:nvPr/>
        </p:nvSpPr>
        <p:spPr>
          <a:xfrm>
            <a:off x="1721550" y="444500"/>
            <a:ext cx="1171200" cy="409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/>
              <a:t>Thread #2</a:t>
            </a:r>
          </a:p>
        </p:txBody>
      </p:sp>
      <p:cxnSp>
        <p:nvCxnSpPr>
          <p:cNvPr id="976" name="Shape 976"/>
          <p:cNvCxnSpPr>
            <a:stCxn id="975" idx="2"/>
          </p:cNvCxnSpPr>
          <p:nvPr/>
        </p:nvCxnSpPr>
        <p:spPr>
          <a:xfrm>
            <a:off x="2307150" y="853700"/>
            <a:ext cx="0" cy="397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977" name="Shape 977"/>
          <p:cNvSpPr/>
          <p:nvPr/>
        </p:nvSpPr>
        <p:spPr>
          <a:xfrm>
            <a:off x="3552350" y="3396925"/>
            <a:ext cx="2391900" cy="33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blueCircles.add(shape)</a:t>
            </a:r>
          </a:p>
        </p:txBody>
      </p:sp>
      <p:sp>
        <p:nvSpPr>
          <p:cNvPr id="978" name="Shape 978"/>
          <p:cNvSpPr/>
          <p:nvPr/>
        </p:nvSpPr>
        <p:spPr>
          <a:xfrm>
            <a:off x="3552350" y="3728425"/>
            <a:ext cx="2391900" cy="33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blueCircles.add(shape)</a:t>
            </a:r>
          </a:p>
        </p:txBody>
      </p:sp>
      <p:sp>
        <p:nvSpPr>
          <p:cNvPr id="979" name="Shape 979"/>
          <p:cNvSpPr/>
          <p:nvPr/>
        </p:nvSpPr>
        <p:spPr>
          <a:xfrm>
            <a:off x="3552350" y="4059925"/>
            <a:ext cx="2391900" cy="33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blueCircles.add(shape)</a:t>
            </a:r>
          </a:p>
        </p:txBody>
      </p:sp>
      <p:sp>
        <p:nvSpPr>
          <p:cNvPr id="980" name="Shape 980"/>
          <p:cNvSpPr/>
          <p:nvPr/>
        </p:nvSpPr>
        <p:spPr>
          <a:xfrm>
            <a:off x="6498150" y="1358250"/>
            <a:ext cx="2427000" cy="2427000"/>
          </a:xfrm>
          <a:prstGeom prst="ellipse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81" name="Shape 981"/>
          <p:cNvSpPr/>
          <p:nvPr/>
        </p:nvSpPr>
        <p:spPr>
          <a:xfrm>
            <a:off x="6723900" y="1584000"/>
            <a:ext cx="1975500" cy="19755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982" name="Shape 982"/>
          <p:cNvCxnSpPr>
            <a:stCxn id="972" idx="3"/>
            <a:endCxn id="980" idx="2"/>
          </p:cNvCxnSpPr>
          <p:nvPr/>
        </p:nvCxnSpPr>
        <p:spPr>
          <a:xfrm>
            <a:off x="5944250" y="2568175"/>
            <a:ext cx="553800" cy="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983" name="Shape 983"/>
          <p:cNvCxnSpPr>
            <a:endCxn id="972" idx="1"/>
          </p:cNvCxnSpPr>
          <p:nvPr/>
        </p:nvCxnSpPr>
        <p:spPr>
          <a:xfrm>
            <a:off x="938450" y="2568175"/>
            <a:ext cx="2613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984" name="Shape 984"/>
          <p:cNvCxnSpPr>
            <a:endCxn id="973" idx="1"/>
          </p:cNvCxnSpPr>
          <p:nvPr/>
        </p:nvCxnSpPr>
        <p:spPr>
          <a:xfrm>
            <a:off x="2314250" y="2899675"/>
            <a:ext cx="1238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985" name="Shape 985"/>
          <p:cNvCxnSpPr>
            <a:endCxn id="974" idx="1"/>
          </p:cNvCxnSpPr>
          <p:nvPr/>
        </p:nvCxnSpPr>
        <p:spPr>
          <a:xfrm>
            <a:off x="959450" y="3231175"/>
            <a:ext cx="2592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986" name="Shape 986"/>
          <p:cNvCxnSpPr>
            <a:endCxn id="977" idx="1"/>
          </p:cNvCxnSpPr>
          <p:nvPr/>
        </p:nvCxnSpPr>
        <p:spPr>
          <a:xfrm>
            <a:off x="2314250" y="3562675"/>
            <a:ext cx="1238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987" name="Shape 987"/>
          <p:cNvCxnSpPr>
            <a:endCxn id="978" idx="1"/>
          </p:cNvCxnSpPr>
          <p:nvPr/>
        </p:nvCxnSpPr>
        <p:spPr>
          <a:xfrm>
            <a:off x="2314250" y="3894175"/>
            <a:ext cx="1238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988" name="Shape 988"/>
          <p:cNvCxnSpPr>
            <a:endCxn id="979" idx="1"/>
          </p:cNvCxnSpPr>
          <p:nvPr/>
        </p:nvCxnSpPr>
        <p:spPr>
          <a:xfrm>
            <a:off x="973550" y="4225675"/>
            <a:ext cx="2578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989" name="Shape 989"/>
          <p:cNvSpPr txBox="1"/>
          <p:nvPr/>
        </p:nvSpPr>
        <p:spPr>
          <a:xfrm>
            <a:off x="4693512" y="1570100"/>
            <a:ext cx="2391900" cy="44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 sz="2400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Agent</a:t>
            </a: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4" name="Shape 994"/>
          <p:cNvPicPr preferRelativeResize="0"/>
          <p:nvPr/>
        </p:nvPicPr>
        <p:blipFill rotWithShape="1">
          <a:blip r:embed="rId3">
            <a:alphaModFix/>
          </a:blip>
          <a:srcRect b="0" l="0" r="0" t="18831"/>
          <a:stretch/>
        </p:blipFill>
        <p:spPr>
          <a:xfrm>
            <a:off x="3749700" y="0"/>
            <a:ext cx="4279525" cy="1570099"/>
          </a:xfrm>
          <a:prstGeom prst="rect">
            <a:avLst/>
          </a:prstGeom>
          <a:noFill/>
          <a:ln>
            <a:noFill/>
          </a:ln>
        </p:spPr>
      </p:pic>
      <p:sp>
        <p:nvSpPr>
          <p:cNvPr id="995" name="Shape 995"/>
          <p:cNvSpPr/>
          <p:nvPr/>
        </p:nvSpPr>
        <p:spPr>
          <a:xfrm>
            <a:off x="373950" y="444500"/>
            <a:ext cx="1171200" cy="409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/>
              <a:t>Thread #1</a:t>
            </a:r>
          </a:p>
        </p:txBody>
      </p:sp>
      <p:cxnSp>
        <p:nvCxnSpPr>
          <p:cNvPr id="996" name="Shape 996"/>
          <p:cNvCxnSpPr>
            <a:stCxn id="995" idx="2"/>
          </p:cNvCxnSpPr>
          <p:nvPr/>
        </p:nvCxnSpPr>
        <p:spPr>
          <a:xfrm>
            <a:off x="959550" y="853700"/>
            <a:ext cx="0" cy="397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997" name="Shape 997"/>
          <p:cNvSpPr/>
          <p:nvPr/>
        </p:nvSpPr>
        <p:spPr>
          <a:xfrm>
            <a:off x="3552350" y="2402425"/>
            <a:ext cx="2391900" cy="33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message</a:t>
            </a:r>
          </a:p>
        </p:txBody>
      </p:sp>
      <p:sp>
        <p:nvSpPr>
          <p:cNvPr id="998" name="Shape 998"/>
          <p:cNvSpPr/>
          <p:nvPr/>
        </p:nvSpPr>
        <p:spPr>
          <a:xfrm>
            <a:off x="3552350" y="2733925"/>
            <a:ext cx="2391900" cy="33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message</a:t>
            </a:r>
          </a:p>
        </p:txBody>
      </p:sp>
      <p:sp>
        <p:nvSpPr>
          <p:cNvPr id="999" name="Shape 999"/>
          <p:cNvSpPr/>
          <p:nvPr/>
        </p:nvSpPr>
        <p:spPr>
          <a:xfrm>
            <a:off x="3552350" y="3065425"/>
            <a:ext cx="2391900" cy="33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message</a:t>
            </a:r>
          </a:p>
        </p:txBody>
      </p:sp>
      <p:sp>
        <p:nvSpPr>
          <p:cNvPr id="1000" name="Shape 1000"/>
          <p:cNvSpPr/>
          <p:nvPr/>
        </p:nvSpPr>
        <p:spPr>
          <a:xfrm>
            <a:off x="1721550" y="444500"/>
            <a:ext cx="1171200" cy="409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/>
              <a:t>Thread #2</a:t>
            </a:r>
          </a:p>
        </p:txBody>
      </p:sp>
      <p:cxnSp>
        <p:nvCxnSpPr>
          <p:cNvPr id="1001" name="Shape 1001"/>
          <p:cNvCxnSpPr>
            <a:stCxn id="1000" idx="2"/>
          </p:cNvCxnSpPr>
          <p:nvPr/>
        </p:nvCxnSpPr>
        <p:spPr>
          <a:xfrm>
            <a:off x="2307150" y="853700"/>
            <a:ext cx="0" cy="397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002" name="Shape 1002"/>
          <p:cNvSpPr/>
          <p:nvPr/>
        </p:nvSpPr>
        <p:spPr>
          <a:xfrm>
            <a:off x="3552350" y="3396925"/>
            <a:ext cx="2391900" cy="33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message</a:t>
            </a:r>
          </a:p>
        </p:txBody>
      </p:sp>
      <p:sp>
        <p:nvSpPr>
          <p:cNvPr id="1003" name="Shape 1003"/>
          <p:cNvSpPr/>
          <p:nvPr/>
        </p:nvSpPr>
        <p:spPr>
          <a:xfrm>
            <a:off x="3552350" y="3728425"/>
            <a:ext cx="2391900" cy="33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message</a:t>
            </a:r>
          </a:p>
        </p:txBody>
      </p:sp>
      <p:sp>
        <p:nvSpPr>
          <p:cNvPr id="1004" name="Shape 1004"/>
          <p:cNvSpPr/>
          <p:nvPr/>
        </p:nvSpPr>
        <p:spPr>
          <a:xfrm>
            <a:off x="3552350" y="4059925"/>
            <a:ext cx="2391900" cy="33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message</a:t>
            </a:r>
          </a:p>
        </p:txBody>
      </p:sp>
      <p:sp>
        <p:nvSpPr>
          <p:cNvPr id="1005" name="Shape 1005"/>
          <p:cNvSpPr/>
          <p:nvPr/>
        </p:nvSpPr>
        <p:spPr>
          <a:xfrm>
            <a:off x="6498150" y="1358250"/>
            <a:ext cx="2427000" cy="2427000"/>
          </a:xfrm>
          <a:prstGeom prst="ellipse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1006" name="Shape 1006"/>
          <p:cNvCxnSpPr>
            <a:stCxn id="997" idx="3"/>
            <a:endCxn id="1005" idx="2"/>
          </p:cNvCxnSpPr>
          <p:nvPr/>
        </p:nvCxnSpPr>
        <p:spPr>
          <a:xfrm>
            <a:off x="5944250" y="2568175"/>
            <a:ext cx="553800" cy="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007" name="Shape 1007"/>
          <p:cNvCxnSpPr>
            <a:endCxn id="997" idx="1"/>
          </p:cNvCxnSpPr>
          <p:nvPr/>
        </p:nvCxnSpPr>
        <p:spPr>
          <a:xfrm>
            <a:off x="938450" y="2568175"/>
            <a:ext cx="2613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008" name="Shape 1008"/>
          <p:cNvCxnSpPr>
            <a:endCxn id="998" idx="1"/>
          </p:cNvCxnSpPr>
          <p:nvPr/>
        </p:nvCxnSpPr>
        <p:spPr>
          <a:xfrm>
            <a:off x="2314250" y="2899675"/>
            <a:ext cx="1238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009" name="Shape 1009"/>
          <p:cNvCxnSpPr>
            <a:endCxn id="999" idx="1"/>
          </p:cNvCxnSpPr>
          <p:nvPr/>
        </p:nvCxnSpPr>
        <p:spPr>
          <a:xfrm>
            <a:off x="959450" y="3231175"/>
            <a:ext cx="2592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010" name="Shape 1010"/>
          <p:cNvCxnSpPr>
            <a:endCxn id="1002" idx="1"/>
          </p:cNvCxnSpPr>
          <p:nvPr/>
        </p:nvCxnSpPr>
        <p:spPr>
          <a:xfrm>
            <a:off x="2314250" y="3562675"/>
            <a:ext cx="1238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011" name="Shape 1011"/>
          <p:cNvCxnSpPr>
            <a:endCxn id="1003" idx="1"/>
          </p:cNvCxnSpPr>
          <p:nvPr/>
        </p:nvCxnSpPr>
        <p:spPr>
          <a:xfrm>
            <a:off x="2314250" y="3894175"/>
            <a:ext cx="1238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012" name="Shape 1012"/>
          <p:cNvCxnSpPr>
            <a:endCxn id="1004" idx="1"/>
          </p:cNvCxnSpPr>
          <p:nvPr/>
        </p:nvCxnSpPr>
        <p:spPr>
          <a:xfrm>
            <a:off x="973550" y="4225675"/>
            <a:ext cx="2578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013" name="Shape 1013"/>
          <p:cNvSpPr txBox="1"/>
          <p:nvPr/>
        </p:nvSpPr>
        <p:spPr>
          <a:xfrm>
            <a:off x="4693512" y="1570100"/>
            <a:ext cx="2391900" cy="44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 sz="2400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Actor</a:t>
            </a: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8" name="Shape 10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7075" y="0"/>
            <a:ext cx="670692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019" name="Shape 1019"/>
          <p:cNvSpPr txBox="1"/>
          <p:nvPr>
            <p:ph idx="4294967295" type="title"/>
          </p:nvPr>
        </p:nvSpPr>
        <p:spPr>
          <a:xfrm>
            <a:off x="0" y="2264100"/>
            <a:ext cx="2720400" cy="615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ACTORS</a:t>
            </a:r>
          </a:p>
        </p:txBody>
      </p:sp>
      <p:sp>
        <p:nvSpPr>
          <p:cNvPr id="1020" name="Shape 1020"/>
          <p:cNvSpPr txBox="1"/>
          <p:nvPr/>
        </p:nvSpPr>
        <p:spPr>
          <a:xfrm>
            <a:off x="2578825" y="4881175"/>
            <a:ext cx="65649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http://tommyboy5000.deviantart.com/art/Rube-Goldberg-machine-485199926</a:t>
            </a: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24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Shape 1025"/>
          <p:cNvSpPr txBox="1"/>
          <p:nvPr/>
        </p:nvSpPr>
        <p:spPr>
          <a:xfrm>
            <a:off x="641400" y="629050"/>
            <a:ext cx="8502600" cy="4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ShapesGuardActor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extends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DefaultActor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List&lt;Shape&gt;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shapes</a:t>
            </a:r>
            <a:b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afterStart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shapes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[]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}</a:t>
            </a:r>
            <a:b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act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loop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react {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shapes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add shape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71D5D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29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Shape 1030"/>
          <p:cNvSpPr txBox="1"/>
          <p:nvPr/>
        </p:nvSpPr>
        <p:spPr>
          <a:xfrm>
            <a:off x="641400" y="629050"/>
            <a:ext cx="8502600" cy="4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class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ShapesGuardActor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extends DefaultActor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List&lt;Shape&gt; shapes</a:t>
            </a:r>
            <a:b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void afterStart()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shapes = []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}</a:t>
            </a:r>
            <a:b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void act()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loop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react {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shapes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add shape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B7B7B7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1031" name="Shape 1031"/>
          <p:cNvCxnSpPr/>
          <p:nvPr/>
        </p:nvCxnSpPr>
        <p:spPr>
          <a:xfrm>
            <a:off x="2455325" y="2215450"/>
            <a:ext cx="0" cy="381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032" name="Shape 1032"/>
          <p:cNvSpPr txBox="1"/>
          <p:nvPr/>
        </p:nvSpPr>
        <p:spPr>
          <a:xfrm>
            <a:off x="2455325" y="2116600"/>
            <a:ext cx="4981200" cy="31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i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executed for received message</a:t>
            </a:r>
          </a:p>
        </p:txBody>
      </p:sp>
      <p:cxnSp>
        <p:nvCxnSpPr>
          <p:cNvPr id="1033" name="Shape 1033"/>
          <p:cNvCxnSpPr/>
          <p:nvPr/>
        </p:nvCxnSpPr>
        <p:spPr>
          <a:xfrm rot="10800000">
            <a:off x="3433225" y="2822025"/>
            <a:ext cx="0" cy="378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034" name="Shape 1034"/>
          <p:cNvSpPr txBox="1"/>
          <p:nvPr/>
        </p:nvSpPr>
        <p:spPr>
          <a:xfrm>
            <a:off x="3433225" y="2946325"/>
            <a:ext cx="983400" cy="31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message </a:t>
            </a: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38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Shape 1039"/>
          <p:cNvSpPr txBox="1"/>
          <p:nvPr/>
        </p:nvSpPr>
        <p:spPr>
          <a:xfrm>
            <a:off x="641400" y="629050"/>
            <a:ext cx="8502600" cy="4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class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ShapesGuardActor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extends DefaultActor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List&lt;Shape&gt; shapes</a:t>
            </a:r>
            <a:b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void afterStart()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shapes = []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}</a:t>
            </a:r>
            <a:b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void act()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loop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react {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 -&gt; shapes.add shape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71D5D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1040" name="Shape 1040"/>
          <p:cNvCxnSpPr/>
          <p:nvPr/>
        </p:nvCxnSpPr>
        <p:spPr>
          <a:xfrm rot="10800000">
            <a:off x="2081525" y="2511775"/>
            <a:ext cx="373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041" name="Shape 1041"/>
          <p:cNvSpPr txBox="1"/>
          <p:nvPr/>
        </p:nvSpPr>
        <p:spPr>
          <a:xfrm>
            <a:off x="2455325" y="2356525"/>
            <a:ext cx="5298600" cy="31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continuously receive messages</a:t>
            </a:r>
            <a:r>
              <a:rPr i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one thread at most </a:t>
            </a: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45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Shape 1046"/>
          <p:cNvSpPr txBox="1"/>
          <p:nvPr/>
        </p:nvSpPr>
        <p:spPr>
          <a:xfrm>
            <a:off x="641400" y="629050"/>
            <a:ext cx="8502600" cy="4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KeywordStoreActor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extends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DefaultActor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KeywordsRepository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keywordsRepository</a:t>
            </a:r>
            <a:b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b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act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loop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react {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keyword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keywordsRepository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store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keyword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71D5D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Shape 1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3450" y="1230437"/>
            <a:ext cx="7277100" cy="254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Shape 1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56837" y="152400"/>
            <a:ext cx="5830312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Shape 1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6637" y="152387"/>
            <a:ext cx="5857875" cy="2905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Shape 1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69337" y="1880012"/>
            <a:ext cx="5743575" cy="296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Shape 13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55887" y="261937"/>
            <a:ext cx="3648075" cy="4619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Shape 13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069337" y="261950"/>
            <a:ext cx="5495925" cy="481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Shape 14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11937" y="166662"/>
            <a:ext cx="4867275" cy="452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Shape 14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387387" y="1604962"/>
            <a:ext cx="3933825" cy="1933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Shape 14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038137" y="223825"/>
            <a:ext cx="3457575" cy="469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Shape 143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254466" y="95262"/>
            <a:ext cx="4116666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Shape 144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109922" y="-71425"/>
            <a:ext cx="2989154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Shape 145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2900350" y="890587"/>
            <a:ext cx="3343275" cy="3552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Shape 146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3783712" y="-9525"/>
            <a:ext cx="4067175" cy="5019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Shape 147"/>
          <p:cNvPicPr preferRelativeResize="0"/>
          <p:nvPr/>
        </p:nvPicPr>
        <p:blipFill>
          <a:blip r:embed="rId16">
            <a:alphaModFix amt="92000"/>
          </a:blip>
          <a:stretch>
            <a:fillRect/>
          </a:stretch>
        </p:blipFill>
        <p:spPr>
          <a:xfrm>
            <a:off x="-34975" y="-9525"/>
            <a:ext cx="9213900" cy="6161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50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Shape 1051"/>
          <p:cNvSpPr txBox="1"/>
          <p:nvPr/>
        </p:nvSpPr>
        <p:spPr>
          <a:xfrm>
            <a:off x="641400" y="629050"/>
            <a:ext cx="8502600" cy="4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keywordStoreActor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actor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loop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react {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keyword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keywordsRepository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store keyword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71D5D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55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Shape 1056"/>
          <p:cNvSpPr txBox="1"/>
          <p:nvPr/>
        </p:nvSpPr>
        <p:spPr>
          <a:xfrm>
            <a:off x="641400" y="629050"/>
            <a:ext cx="8502600" cy="4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keywordStoreActor = actor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loop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react {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keyword -&gt;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keywordsRepository.store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id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keyword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71D5D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60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Shape 1061"/>
          <p:cNvSpPr txBox="1"/>
          <p:nvPr/>
        </p:nvSpPr>
        <p:spPr>
          <a:xfrm>
            <a:off x="641400" y="629050"/>
            <a:ext cx="8502600" cy="230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keywordStoreActor = actor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loop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react {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keyword -&gt;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idGenerator &lt;&lt; keyword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react {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Id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id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keywordsRepository.store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id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keyword 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  <p:cxnSp>
        <p:nvCxnSpPr>
          <p:cNvPr id="1062" name="Shape 1062"/>
          <p:cNvCxnSpPr/>
          <p:nvPr/>
        </p:nvCxnSpPr>
        <p:spPr>
          <a:xfrm rot="10800000">
            <a:off x="4120575" y="1460500"/>
            <a:ext cx="373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063" name="Shape 1063"/>
          <p:cNvSpPr txBox="1"/>
          <p:nvPr/>
        </p:nvSpPr>
        <p:spPr>
          <a:xfrm>
            <a:off x="4494375" y="1305250"/>
            <a:ext cx="1361700" cy="31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send message</a:t>
            </a:r>
          </a:p>
        </p:txBody>
      </p:sp>
      <p:cxnSp>
        <p:nvCxnSpPr>
          <p:cNvPr id="1064" name="Shape 1064"/>
          <p:cNvCxnSpPr/>
          <p:nvPr/>
        </p:nvCxnSpPr>
        <p:spPr>
          <a:xfrm>
            <a:off x="1432150" y="1676400"/>
            <a:ext cx="4305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065" name="Shape 1065"/>
          <p:cNvSpPr txBox="1"/>
          <p:nvPr/>
        </p:nvSpPr>
        <p:spPr>
          <a:xfrm>
            <a:off x="70450" y="1521150"/>
            <a:ext cx="1361700" cy="31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i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process answer</a:t>
            </a:r>
          </a:p>
        </p:txBody>
      </p:sp>
      <p:sp>
        <p:nvSpPr>
          <p:cNvPr id="1066" name="Shape 1066"/>
          <p:cNvSpPr txBox="1"/>
          <p:nvPr/>
        </p:nvSpPr>
        <p:spPr>
          <a:xfrm>
            <a:off x="641400" y="2936220"/>
            <a:ext cx="8502600" cy="22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idGenerator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actor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loop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 react {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-GB">
                <a:solidFill>
                  <a:srgbClr val="ED6A43"/>
                </a:solidFill>
                <a:latin typeface="Consolas"/>
                <a:ea typeface="Consolas"/>
                <a:cs typeface="Consolas"/>
                <a:sym typeface="Consolas"/>
              </a:rPr>
              <a:t>keyword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Id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id = ...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     keyword.reply id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71D5D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1067" name="Shape 1067"/>
          <p:cNvCxnSpPr/>
          <p:nvPr/>
        </p:nvCxnSpPr>
        <p:spPr>
          <a:xfrm rot="10800000">
            <a:off x="2911100" y="4106250"/>
            <a:ext cx="0" cy="420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068" name="Shape 1068"/>
          <p:cNvSpPr txBox="1"/>
          <p:nvPr/>
        </p:nvSpPr>
        <p:spPr>
          <a:xfrm>
            <a:off x="2911100" y="4216350"/>
            <a:ext cx="1844400" cy="31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reply to sender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0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0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0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72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Shape 1073"/>
          <p:cNvSpPr txBox="1"/>
          <p:nvPr/>
        </p:nvSpPr>
        <p:spPr>
          <a:xfrm>
            <a:off x="641400" y="629050"/>
            <a:ext cx="8502600" cy="230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def keywordStoreActor = actor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loop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 react {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keyword -&gt;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     idGenerator &lt;&lt; keyword 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     react { Id id -&gt; 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         keywordsRepository.store id, keyword 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 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  <p:sp>
        <p:nvSpPr>
          <p:cNvPr id="1074" name="Shape 1074"/>
          <p:cNvSpPr txBox="1"/>
          <p:nvPr/>
        </p:nvSpPr>
        <p:spPr>
          <a:xfrm>
            <a:off x="641400" y="2936220"/>
            <a:ext cx="8502600" cy="22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idGenerator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reactor {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-GB">
                <a:solidFill>
                  <a:srgbClr val="ED6A43"/>
                </a:solidFill>
                <a:latin typeface="Consolas"/>
                <a:ea typeface="Consolas"/>
                <a:cs typeface="Consolas"/>
                <a:sym typeface="Consolas"/>
              </a:rPr>
              <a:t>keyword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Id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id = ...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keyword.reply id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71D5D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78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uke_Thread.gif" id="1079" name="Shape 10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1196" y="8"/>
            <a:ext cx="6461604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83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Shape 1084"/>
          <p:cNvSpPr txBox="1"/>
          <p:nvPr/>
        </p:nvSpPr>
        <p:spPr>
          <a:xfrm>
            <a:off x="1703850" y="1312350"/>
            <a:ext cx="5736300" cy="25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b="1"/>
          </a:p>
        </p:txBody>
      </p:sp>
      <p:sp>
        <p:nvSpPr>
          <p:cNvPr id="1085" name="Shape 1085"/>
          <p:cNvSpPr txBox="1"/>
          <p:nvPr/>
        </p:nvSpPr>
        <p:spPr>
          <a:xfrm>
            <a:off x="641400" y="2936220"/>
            <a:ext cx="8502600" cy="22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71D5D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086" name="Shape 1086"/>
          <p:cNvSpPr txBox="1"/>
          <p:nvPr/>
        </p:nvSpPr>
        <p:spPr>
          <a:xfrm>
            <a:off x="641400" y="629050"/>
            <a:ext cx="8502600" cy="45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rPr lang="en-GB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Closure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keywordStoreHandler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ReactorMessagingRunnable&lt;</a:t>
            </a:r>
            <a:r>
              <a:rPr lang="en-GB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Keyword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Object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@Override protected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Object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doRun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final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Keyword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keyword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idGenerator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sendAndContinue(keyword,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MessagingRunnable&lt;</a:t>
            </a:r>
            <a:r>
              <a:rPr lang="en-GB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Id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@Override protected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doRun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final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Id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id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keywordsRepository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store(id, keyword);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});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null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Actor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keywordStoreActor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ReactiveActor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(keywordStoreHandler);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Closure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idGeneratorHandler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ReactorMessagingRunnable&lt;</a:t>
            </a:r>
            <a:r>
              <a:rPr lang="en-GB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Keyword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Id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 {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@Override protected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Id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doRun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Keyword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argument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en-GB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Id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id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...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id;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};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Actor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idGenerator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ReactiveActor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(idGeneratorHandler);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B7B7B7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90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1" name="Shape 1091"/>
          <p:cNvSpPr txBox="1"/>
          <p:nvPr/>
        </p:nvSpPr>
        <p:spPr>
          <a:xfrm>
            <a:off x="641400" y="629050"/>
            <a:ext cx="8502600" cy="230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def keywordStoreActor = actor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loop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 react {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keyword -&gt;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     idGenerator &lt;&lt; keyword 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     react { Id id -&gt; 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         keywordsRepository.store id, keyword 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 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  <p:sp>
        <p:nvSpPr>
          <p:cNvPr id="1092" name="Shape 1092"/>
          <p:cNvSpPr txBox="1"/>
          <p:nvPr/>
        </p:nvSpPr>
        <p:spPr>
          <a:xfrm>
            <a:off x="641400" y="2936220"/>
            <a:ext cx="8502600" cy="22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idGenerator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reactor {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-GB">
                <a:solidFill>
                  <a:srgbClr val="ED6A43"/>
                </a:solidFill>
                <a:latin typeface="Consolas"/>
                <a:ea typeface="Consolas"/>
                <a:cs typeface="Consolas"/>
                <a:sym typeface="Consolas"/>
              </a:rPr>
              <a:t>keyword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Id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id = ...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keyword.reply id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71D5D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96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" name="Shape 1097"/>
          <p:cNvSpPr txBox="1"/>
          <p:nvPr/>
        </p:nvSpPr>
        <p:spPr>
          <a:xfrm>
            <a:off x="641400" y="629050"/>
            <a:ext cx="8502600" cy="230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def keywordStoreActor = actor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loop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 react {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keyword -&gt;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     idGenerator &lt;&lt; keyword 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     react { Id id -&gt; 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         keywordsRepository.store id, keyword 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 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  <p:sp>
        <p:nvSpPr>
          <p:cNvPr id="1098" name="Shape 1098"/>
          <p:cNvSpPr txBox="1"/>
          <p:nvPr/>
        </p:nvSpPr>
        <p:spPr>
          <a:xfrm>
            <a:off x="641400" y="2936220"/>
            <a:ext cx="8502600" cy="22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idGenerator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reactor {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message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(message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instanceof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Keyword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id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  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(message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instanceof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Tweet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id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  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message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reply id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02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Shape 1103"/>
          <p:cNvSpPr txBox="1"/>
          <p:nvPr/>
        </p:nvSpPr>
        <p:spPr>
          <a:xfrm>
            <a:off x="641400" y="629050"/>
            <a:ext cx="8502600" cy="230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def keywordStoreActor = actor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loop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 react {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keyword -&gt;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     idGenerator &lt;&lt; keyword 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     react { Id id -&gt; 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         keywordsRepository.store id, keyword 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 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  <p:sp>
        <p:nvSpPr>
          <p:cNvPr id="1104" name="Shape 1104"/>
          <p:cNvSpPr txBox="1"/>
          <p:nvPr/>
        </p:nvSpPr>
        <p:spPr>
          <a:xfrm>
            <a:off x="641400" y="2936220"/>
            <a:ext cx="8502600" cy="22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idGenerator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reactor {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message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(message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instanceof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Keyword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id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  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(message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instanceof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Tweet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id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  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(message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instanceof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FacebookPost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id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   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}</a:t>
            </a: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08" name="Shape 1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9" name="Shape 1109"/>
          <p:cNvSpPr txBox="1"/>
          <p:nvPr/>
        </p:nvSpPr>
        <p:spPr>
          <a:xfrm>
            <a:off x="641400" y="629050"/>
            <a:ext cx="8502600" cy="230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def keywordStoreActor = actor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loop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 react {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keyword -&gt;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     idGenerator &lt;&lt; keyword 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     react { Id id -&gt; 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         keywordsRepository.store id, keyword 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 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  <p:sp>
        <p:nvSpPr>
          <p:cNvPr id="1110" name="Shape 1110"/>
          <p:cNvSpPr txBox="1"/>
          <p:nvPr/>
        </p:nvSpPr>
        <p:spPr>
          <a:xfrm>
            <a:off x="641400" y="2936220"/>
            <a:ext cx="8502600" cy="22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idGenerator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messageHandler {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when {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Keyword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keyword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reply generateKeywordId(keyword)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when {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Tweet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tweet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reply generateTweetId(tweet)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when {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FacebookPost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facebookPost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reply generateFacebookPostId(facebookPost)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Shape 1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6713" y="611712"/>
            <a:ext cx="5152051" cy="3750724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Shape 153"/>
          <p:cNvSpPr txBox="1"/>
          <p:nvPr>
            <p:ph type="title"/>
          </p:nvPr>
        </p:nvSpPr>
        <p:spPr>
          <a:xfrm>
            <a:off x="6227312" y="1982637"/>
            <a:ext cx="1995900" cy="10653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indent="-69850" lvl="0" marL="0" rtl="0" algn="ctr">
              <a:spcBef>
                <a:spcPts val="0"/>
              </a:spcBef>
              <a:buClr>
                <a:srgbClr val="000000"/>
              </a:buClr>
              <a:buSzPct val="39285"/>
              <a:buFont typeface="Arial"/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developer</a:t>
            </a:r>
          </a:p>
        </p:txBody>
      </p:sp>
      <p:sp>
        <p:nvSpPr>
          <p:cNvPr id="154" name="Shape 154"/>
          <p:cNvSpPr txBox="1"/>
          <p:nvPr>
            <p:ph type="title"/>
          </p:nvPr>
        </p:nvSpPr>
        <p:spPr>
          <a:xfrm>
            <a:off x="920787" y="0"/>
            <a:ext cx="4169700" cy="1446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69850" lvl="0" marL="0" rtl="0" algn="ctr">
              <a:spcBef>
                <a:spcPts val="0"/>
              </a:spcBef>
              <a:buClr>
                <a:srgbClr val="000000"/>
              </a:buClr>
              <a:buSzPct val="39285"/>
              <a:buFont typeface="Arial"/>
              <a:buNone/>
            </a:pPr>
            <a:r>
              <a:rPr b="1" lang="en-GB">
                <a:solidFill>
                  <a:srgbClr val="CCCCC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two guidelines for developing concurrent code</a:t>
            </a:r>
          </a:p>
        </p:txBody>
      </p:sp>
      <p:sp>
        <p:nvSpPr>
          <p:cNvPr id="155" name="Shape 155"/>
          <p:cNvSpPr txBox="1"/>
          <p:nvPr>
            <p:ph type="title"/>
          </p:nvPr>
        </p:nvSpPr>
        <p:spPr>
          <a:xfrm>
            <a:off x="3006537" y="4305275"/>
            <a:ext cx="3040800" cy="743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indent="-69850" lvl="0" marL="0" rtl="0" algn="ctr">
              <a:spcBef>
                <a:spcPts val="0"/>
              </a:spcBef>
              <a:buClr>
                <a:srgbClr val="000000"/>
              </a:buClr>
              <a:buSzPct val="39285"/>
              <a:buFont typeface="Arial"/>
              <a:buNone/>
            </a:pPr>
            <a:r>
              <a:rPr b="1" lang="en-GB">
                <a:solidFill>
                  <a:srgbClr val="CCCCC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Java toolbox</a:t>
            </a: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14" name="Shape 1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uke_Thread.gif" id="1115" name="Shape 1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1196" y="8"/>
            <a:ext cx="6461604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19" name="Shape 1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0" name="Shape 1120"/>
          <p:cNvSpPr txBox="1"/>
          <p:nvPr/>
        </p:nvSpPr>
        <p:spPr>
          <a:xfrm>
            <a:off x="641400" y="2936220"/>
            <a:ext cx="8502600" cy="22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Actor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idGenerator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DynamicDispatchActor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onMessage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final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Keyword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keyword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replyIfExists(generateKeywordId(keyword));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onMessage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final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Tweet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tweet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replyIfExists(generateTweetId(tweet));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}</a:t>
            </a:r>
          </a:p>
        </p:txBody>
      </p:sp>
      <p:sp>
        <p:nvSpPr>
          <p:cNvPr id="1121" name="Shape 1121"/>
          <p:cNvSpPr txBox="1"/>
          <p:nvPr/>
        </p:nvSpPr>
        <p:spPr>
          <a:xfrm>
            <a:off x="641400" y="629050"/>
            <a:ext cx="8502600" cy="24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Closure keywordStoreHandler = new ReactorMessagingRunnable&lt;Keyword, Object&gt;()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@Override protected Object doRun(final Keyword keyword)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idGenerator.sendAndContinue(keyword, new MessagingRunnable&lt;Id&gt;()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@Override protected void doRun(final Id id)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keywordsRepository.store(id, keyword);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});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return null;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Actor keywordStoreActor = new ReactiveActor(keywordStoreHandler);</a:t>
            </a:r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25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Shape 1126"/>
          <p:cNvSpPr txBox="1"/>
          <p:nvPr/>
        </p:nvSpPr>
        <p:spPr>
          <a:xfrm>
            <a:off x="641400" y="629050"/>
            <a:ext cx="8502600" cy="45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keywordStoreActor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actor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loop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react {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keyword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idGenerator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&lt;&lt;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keyword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react {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Id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id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keywordsRepository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store id, keyword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b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idGenerator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reactor {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keyword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Id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id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generateId(keyword)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keyword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reply id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71D5D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30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Shape 1131"/>
          <p:cNvSpPr txBox="1"/>
          <p:nvPr/>
        </p:nvSpPr>
        <p:spPr>
          <a:xfrm>
            <a:off x="641400" y="629050"/>
            <a:ext cx="8502600" cy="45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keywordStoreActor =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actor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loop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react { def keyword -&gt;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idGenerator &lt;&lt; keyword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react { Id id -&gt;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keywordsRepository.store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id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keyword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b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idGenerator =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reactor {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keyword -&gt;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Id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id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generateId(keyword)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keyword.reply id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71D5D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35" name="Shape 1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" name="Shape 1136"/>
          <p:cNvSpPr txBox="1"/>
          <p:nvPr/>
        </p:nvSpPr>
        <p:spPr>
          <a:xfrm>
            <a:off x="641400" y="629050"/>
            <a:ext cx="8502600" cy="45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keywordStoreActor =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actor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loop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react { def keyword -&gt;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idGenerator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&lt;&lt;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keyword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react { Id id -&gt;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keywordsRepository.store id, keyword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b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idGenerator =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reactor {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keyword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Id id = generateId(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keyword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keyword.reply id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71D5D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40" name="Shape 1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1" name="Shape 1141"/>
          <p:cNvSpPr/>
          <p:nvPr/>
        </p:nvSpPr>
        <p:spPr>
          <a:xfrm>
            <a:off x="479800" y="2025000"/>
            <a:ext cx="2836200" cy="1093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keywordStoreActor</a:t>
            </a:r>
          </a:p>
        </p:txBody>
      </p:sp>
      <p:sp>
        <p:nvSpPr>
          <p:cNvPr id="1142" name="Shape 1142"/>
          <p:cNvSpPr/>
          <p:nvPr/>
        </p:nvSpPr>
        <p:spPr>
          <a:xfrm>
            <a:off x="6001450" y="2025000"/>
            <a:ext cx="2836200" cy="1093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idGenerator</a:t>
            </a:r>
          </a:p>
        </p:txBody>
      </p:sp>
      <p:cxnSp>
        <p:nvCxnSpPr>
          <p:cNvPr id="1143" name="Shape 1143"/>
          <p:cNvCxnSpPr/>
          <p:nvPr/>
        </p:nvCxnSpPr>
        <p:spPr>
          <a:xfrm>
            <a:off x="3323175" y="2300100"/>
            <a:ext cx="26883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144" name="Shape 1144"/>
          <p:cNvCxnSpPr/>
          <p:nvPr/>
        </p:nvCxnSpPr>
        <p:spPr>
          <a:xfrm rot="10800000">
            <a:off x="3323175" y="2857500"/>
            <a:ext cx="26811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145" name="Shape 1145"/>
          <p:cNvSpPr txBox="1"/>
          <p:nvPr/>
        </p:nvSpPr>
        <p:spPr>
          <a:xfrm>
            <a:off x="4207225" y="2025000"/>
            <a:ext cx="903000" cy="28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>
                <a:solidFill>
                  <a:srgbClr val="ED6A43"/>
                </a:solidFill>
                <a:latin typeface="Consolas"/>
                <a:ea typeface="Consolas"/>
                <a:cs typeface="Consolas"/>
                <a:sym typeface="Consolas"/>
              </a:rPr>
              <a:t>keyword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</a:p>
        </p:txBody>
      </p:sp>
      <p:sp>
        <p:nvSpPr>
          <p:cNvPr id="1146" name="Shape 1146"/>
          <p:cNvSpPr txBox="1"/>
          <p:nvPr/>
        </p:nvSpPr>
        <p:spPr>
          <a:xfrm>
            <a:off x="4207225" y="2575200"/>
            <a:ext cx="903000" cy="28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>
                <a:solidFill>
                  <a:srgbClr val="ED6A43"/>
                </a:solidFill>
                <a:latin typeface="Consolas"/>
                <a:ea typeface="Consolas"/>
                <a:cs typeface="Consolas"/>
                <a:sym typeface="Consolas"/>
              </a:rPr>
              <a:t>id</a:t>
            </a:r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50" name="Shape 1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1" name="Shape 1151"/>
          <p:cNvSpPr/>
          <p:nvPr/>
        </p:nvSpPr>
        <p:spPr>
          <a:xfrm>
            <a:off x="479800" y="2025000"/>
            <a:ext cx="2836200" cy="1093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keywordStoreActor</a:t>
            </a:r>
          </a:p>
        </p:txBody>
      </p:sp>
      <p:sp>
        <p:nvSpPr>
          <p:cNvPr id="1152" name="Shape 1152"/>
          <p:cNvSpPr/>
          <p:nvPr/>
        </p:nvSpPr>
        <p:spPr>
          <a:xfrm>
            <a:off x="6001450" y="2025000"/>
            <a:ext cx="2836200" cy="1093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idGenerator</a:t>
            </a:r>
          </a:p>
        </p:txBody>
      </p:sp>
      <p:sp>
        <p:nvSpPr>
          <p:cNvPr id="1153" name="Shape 1153"/>
          <p:cNvSpPr txBox="1"/>
          <p:nvPr/>
        </p:nvSpPr>
        <p:spPr>
          <a:xfrm>
            <a:off x="750000" y="2547050"/>
            <a:ext cx="903000" cy="45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get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-GB">
                <a:solidFill>
                  <a:srgbClr val="ED6A43"/>
                </a:solidFill>
                <a:latin typeface="Consolas"/>
                <a:ea typeface="Consolas"/>
                <a:cs typeface="Consolas"/>
                <a:sym typeface="Consolas"/>
              </a:rPr>
              <a:t>keyword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</a:p>
        </p:txBody>
      </p:sp>
      <p:sp>
        <p:nvSpPr>
          <p:cNvPr id="1154" name="Shape 1154"/>
          <p:cNvSpPr txBox="1"/>
          <p:nvPr/>
        </p:nvSpPr>
        <p:spPr>
          <a:xfrm>
            <a:off x="2115950" y="2547050"/>
            <a:ext cx="903000" cy="45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get 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-GB">
                <a:solidFill>
                  <a:srgbClr val="ED6A43"/>
                </a:solidFill>
                <a:latin typeface="Consolas"/>
                <a:ea typeface="Consolas"/>
                <a:cs typeface="Consolas"/>
                <a:sym typeface="Consolas"/>
              </a:rPr>
              <a:t>id</a:t>
            </a:r>
          </a:p>
        </p:txBody>
      </p:sp>
      <p:sp>
        <p:nvSpPr>
          <p:cNvPr id="1155" name="Shape 1155"/>
          <p:cNvSpPr txBox="1"/>
          <p:nvPr/>
        </p:nvSpPr>
        <p:spPr>
          <a:xfrm>
            <a:off x="6335175" y="2547050"/>
            <a:ext cx="903000" cy="45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get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-GB">
                <a:solidFill>
                  <a:srgbClr val="ED6A43"/>
                </a:solidFill>
                <a:latin typeface="Consolas"/>
                <a:ea typeface="Consolas"/>
                <a:cs typeface="Consolas"/>
                <a:sym typeface="Consolas"/>
              </a:rPr>
              <a:t>keyword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</a:p>
        </p:txBody>
      </p:sp>
      <p:sp>
        <p:nvSpPr>
          <p:cNvPr id="1156" name="Shape 1156"/>
          <p:cNvSpPr txBox="1"/>
          <p:nvPr/>
        </p:nvSpPr>
        <p:spPr>
          <a:xfrm>
            <a:off x="7701125" y="2547050"/>
            <a:ext cx="903000" cy="45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set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-GB">
                <a:solidFill>
                  <a:srgbClr val="ED6A43"/>
                </a:solidFill>
                <a:latin typeface="Consolas"/>
                <a:ea typeface="Consolas"/>
                <a:cs typeface="Consolas"/>
                <a:sym typeface="Consolas"/>
              </a:rPr>
              <a:t>id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Shape 1161"/>
          <p:cNvSpPr txBox="1"/>
          <p:nvPr>
            <p:ph idx="4294967295" type="title"/>
          </p:nvPr>
        </p:nvSpPr>
        <p:spPr>
          <a:xfrm>
            <a:off x="3999600" y="2264100"/>
            <a:ext cx="5144400" cy="615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DATAFLOWS</a:t>
            </a:r>
          </a:p>
        </p:txBody>
      </p:sp>
      <p:pic>
        <p:nvPicPr>
          <p:cNvPr id="1162" name="Shape 1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" y="0"/>
            <a:ext cx="3999610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1163" name="Shape 1163"/>
          <p:cNvSpPr txBox="1"/>
          <p:nvPr/>
        </p:nvSpPr>
        <p:spPr>
          <a:xfrm>
            <a:off x="3999600" y="4477525"/>
            <a:ext cx="5144400" cy="66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http://www.projectroomseattle.org/programs-content/2014/6/preparing-for-the-failure-variety-show-the-rube-goldberg-confessionals</a:t>
            </a:r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67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Shape 1168"/>
          <p:cNvSpPr txBox="1"/>
          <p:nvPr/>
        </p:nvSpPr>
        <p:spPr>
          <a:xfrm>
            <a:off x="641400" y="629050"/>
            <a:ext cx="8502600" cy="6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final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keyword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DataflowVariable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final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id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DataflowVariable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</a:p>
        </p:txBody>
      </p:sp>
      <p:cxnSp>
        <p:nvCxnSpPr>
          <p:cNvPr id="1169" name="Shape 1169"/>
          <p:cNvCxnSpPr/>
          <p:nvPr/>
        </p:nvCxnSpPr>
        <p:spPr>
          <a:xfrm rot="10800000">
            <a:off x="4960174" y="839625"/>
            <a:ext cx="373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170" name="Shape 1170"/>
          <p:cNvSpPr txBox="1"/>
          <p:nvPr/>
        </p:nvSpPr>
        <p:spPr>
          <a:xfrm>
            <a:off x="5333974" y="684375"/>
            <a:ext cx="2010900" cy="31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created</a:t>
            </a:r>
          </a:p>
        </p:txBody>
      </p:sp>
      <p:cxnSp>
        <p:nvCxnSpPr>
          <p:cNvPr id="1171" name="Shape 1171"/>
          <p:cNvCxnSpPr/>
          <p:nvPr/>
        </p:nvCxnSpPr>
        <p:spPr>
          <a:xfrm rot="10800000">
            <a:off x="4346349" y="1100800"/>
            <a:ext cx="373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172" name="Shape 1172"/>
          <p:cNvSpPr txBox="1"/>
          <p:nvPr/>
        </p:nvSpPr>
        <p:spPr>
          <a:xfrm>
            <a:off x="4720149" y="945550"/>
            <a:ext cx="2010900" cy="31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created</a:t>
            </a:r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" name="Shape 1177"/>
          <p:cNvSpPr txBox="1"/>
          <p:nvPr/>
        </p:nvSpPr>
        <p:spPr>
          <a:xfrm>
            <a:off x="641400" y="629050"/>
            <a:ext cx="8502600" cy="6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final def keyword = new DataflowVariable()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final def id = new DataflowVariable()</a:t>
            </a:r>
          </a:p>
        </p:txBody>
      </p:sp>
      <p:sp>
        <p:nvSpPr>
          <p:cNvPr id="1178" name="Shape 1178"/>
          <p:cNvSpPr txBox="1"/>
          <p:nvPr/>
        </p:nvSpPr>
        <p:spPr>
          <a:xfrm>
            <a:off x="642000" y="1255896"/>
            <a:ext cx="7831800" cy="79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task {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keywordsRepository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store id, keyword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  <p:cxnSp>
        <p:nvCxnSpPr>
          <p:cNvPr id="1179" name="Shape 1179"/>
          <p:cNvCxnSpPr/>
          <p:nvPr/>
        </p:nvCxnSpPr>
        <p:spPr>
          <a:xfrm rot="10800000">
            <a:off x="4967230" y="839625"/>
            <a:ext cx="373800" cy="0"/>
          </a:xfrm>
          <a:prstGeom prst="straightConnector1">
            <a:avLst/>
          </a:prstGeom>
          <a:noFill/>
          <a:ln cap="flat" cmpd="sng" w="19050">
            <a:solidFill>
              <a:srgbClr val="B7B7B7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180" name="Shape 1180"/>
          <p:cNvSpPr txBox="1"/>
          <p:nvPr/>
        </p:nvSpPr>
        <p:spPr>
          <a:xfrm>
            <a:off x="5341030" y="684375"/>
            <a:ext cx="2010900" cy="31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created</a:t>
            </a:r>
          </a:p>
        </p:txBody>
      </p:sp>
      <p:cxnSp>
        <p:nvCxnSpPr>
          <p:cNvPr id="1181" name="Shape 1181"/>
          <p:cNvCxnSpPr/>
          <p:nvPr/>
        </p:nvCxnSpPr>
        <p:spPr>
          <a:xfrm rot="10800000">
            <a:off x="4353405" y="1100800"/>
            <a:ext cx="373800" cy="0"/>
          </a:xfrm>
          <a:prstGeom prst="straightConnector1">
            <a:avLst/>
          </a:prstGeom>
          <a:noFill/>
          <a:ln cap="flat" cmpd="sng" w="19050">
            <a:solidFill>
              <a:srgbClr val="B7B7B7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182" name="Shape 1182"/>
          <p:cNvSpPr txBox="1"/>
          <p:nvPr/>
        </p:nvSpPr>
        <p:spPr>
          <a:xfrm>
            <a:off x="4727205" y="945550"/>
            <a:ext cx="2010900" cy="31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created</a:t>
            </a:r>
          </a:p>
        </p:txBody>
      </p:sp>
      <p:cxnSp>
        <p:nvCxnSpPr>
          <p:cNvPr id="1183" name="Shape 1183"/>
          <p:cNvCxnSpPr/>
          <p:nvPr/>
        </p:nvCxnSpPr>
        <p:spPr>
          <a:xfrm rot="10800000">
            <a:off x="4656786" y="1651000"/>
            <a:ext cx="373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184" name="Shape 1184"/>
          <p:cNvSpPr txBox="1"/>
          <p:nvPr/>
        </p:nvSpPr>
        <p:spPr>
          <a:xfrm>
            <a:off x="5030586" y="1495750"/>
            <a:ext cx="2010900" cy="31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blocked because id and keyword are not binded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Shape 1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2332" y="0"/>
            <a:ext cx="3891667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Shape 161"/>
          <p:cNvSpPr txBox="1"/>
          <p:nvPr>
            <p:ph idx="1" type="body"/>
          </p:nvPr>
        </p:nvSpPr>
        <p:spPr>
          <a:xfrm>
            <a:off x="0" y="747900"/>
            <a:ext cx="5252400" cy="1128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-GB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If multiple threads access the same mutable state variable without appropriate synchronization, your program is broken.</a:t>
            </a:r>
          </a:p>
        </p:txBody>
      </p:sp>
      <p:sp>
        <p:nvSpPr>
          <p:cNvPr id="162" name="Shape 162"/>
          <p:cNvSpPr txBox="1"/>
          <p:nvPr>
            <p:ph idx="1" type="body"/>
          </p:nvPr>
        </p:nvSpPr>
        <p:spPr>
          <a:xfrm>
            <a:off x="0" y="2727600"/>
            <a:ext cx="5252400" cy="2415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-GB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There are three ways to fix it: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Shape 1189"/>
          <p:cNvSpPr txBox="1"/>
          <p:nvPr/>
        </p:nvSpPr>
        <p:spPr>
          <a:xfrm>
            <a:off x="641400" y="629050"/>
            <a:ext cx="8502600" cy="6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final def keyword = new DataflowVariable()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final def id = new DataflowVariable()</a:t>
            </a:r>
          </a:p>
        </p:txBody>
      </p:sp>
      <p:sp>
        <p:nvSpPr>
          <p:cNvPr id="1190" name="Shape 1190"/>
          <p:cNvSpPr txBox="1"/>
          <p:nvPr/>
        </p:nvSpPr>
        <p:spPr>
          <a:xfrm>
            <a:off x="642000" y="1255896"/>
            <a:ext cx="7831800" cy="79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task {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keywordsRepository.store id, keyword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  <p:sp>
        <p:nvSpPr>
          <p:cNvPr id="1191" name="Shape 1191"/>
          <p:cNvSpPr txBox="1"/>
          <p:nvPr/>
        </p:nvSpPr>
        <p:spPr>
          <a:xfrm>
            <a:off x="641988" y="2095477"/>
            <a:ext cx="7676400" cy="8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task {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id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generateId(keyword)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  <p:cxnSp>
        <p:nvCxnSpPr>
          <p:cNvPr id="1192" name="Shape 1192"/>
          <p:cNvCxnSpPr/>
          <p:nvPr/>
        </p:nvCxnSpPr>
        <p:spPr>
          <a:xfrm rot="10800000">
            <a:off x="4974286" y="839625"/>
            <a:ext cx="373800" cy="0"/>
          </a:xfrm>
          <a:prstGeom prst="straightConnector1">
            <a:avLst/>
          </a:prstGeom>
          <a:noFill/>
          <a:ln cap="flat" cmpd="sng" w="19050">
            <a:solidFill>
              <a:srgbClr val="B7B7B7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193" name="Shape 1193"/>
          <p:cNvSpPr txBox="1"/>
          <p:nvPr/>
        </p:nvSpPr>
        <p:spPr>
          <a:xfrm>
            <a:off x="5348086" y="684375"/>
            <a:ext cx="2010899" cy="31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created</a:t>
            </a:r>
          </a:p>
        </p:txBody>
      </p:sp>
      <p:cxnSp>
        <p:nvCxnSpPr>
          <p:cNvPr id="1194" name="Shape 1194"/>
          <p:cNvCxnSpPr/>
          <p:nvPr/>
        </p:nvCxnSpPr>
        <p:spPr>
          <a:xfrm rot="10800000">
            <a:off x="4360461" y="1100800"/>
            <a:ext cx="373800" cy="0"/>
          </a:xfrm>
          <a:prstGeom prst="straightConnector1">
            <a:avLst/>
          </a:prstGeom>
          <a:noFill/>
          <a:ln cap="flat" cmpd="sng" w="19050">
            <a:solidFill>
              <a:srgbClr val="B7B7B7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195" name="Shape 1195"/>
          <p:cNvSpPr txBox="1"/>
          <p:nvPr/>
        </p:nvSpPr>
        <p:spPr>
          <a:xfrm>
            <a:off x="4734261" y="945550"/>
            <a:ext cx="2010899" cy="31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created</a:t>
            </a:r>
          </a:p>
        </p:txBody>
      </p:sp>
      <p:cxnSp>
        <p:nvCxnSpPr>
          <p:cNvPr id="1196" name="Shape 1196"/>
          <p:cNvCxnSpPr/>
          <p:nvPr/>
        </p:nvCxnSpPr>
        <p:spPr>
          <a:xfrm rot="10800000">
            <a:off x="4656786" y="1651000"/>
            <a:ext cx="373800" cy="0"/>
          </a:xfrm>
          <a:prstGeom prst="straightConnector1">
            <a:avLst/>
          </a:prstGeom>
          <a:noFill/>
          <a:ln cap="flat" cmpd="sng" w="19050">
            <a:solidFill>
              <a:srgbClr val="B7B7B7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197" name="Shape 1197"/>
          <p:cNvSpPr txBox="1"/>
          <p:nvPr/>
        </p:nvSpPr>
        <p:spPr>
          <a:xfrm>
            <a:off x="5030586" y="1495750"/>
            <a:ext cx="2010900" cy="31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blocked because id and keyword are not binded</a:t>
            </a:r>
          </a:p>
        </p:txBody>
      </p:sp>
      <p:cxnSp>
        <p:nvCxnSpPr>
          <p:cNvPr id="1198" name="Shape 1198"/>
          <p:cNvCxnSpPr/>
          <p:nvPr/>
        </p:nvCxnSpPr>
        <p:spPr>
          <a:xfrm rot="10800000">
            <a:off x="3450205" y="2543525"/>
            <a:ext cx="373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199" name="Shape 1199"/>
          <p:cNvSpPr txBox="1"/>
          <p:nvPr/>
        </p:nvSpPr>
        <p:spPr>
          <a:xfrm>
            <a:off x="3824005" y="2388275"/>
            <a:ext cx="2328600" cy="31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blocked because keyword is not binded</a:t>
            </a:r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03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4" name="Shape 1204"/>
          <p:cNvSpPr txBox="1"/>
          <p:nvPr/>
        </p:nvSpPr>
        <p:spPr>
          <a:xfrm>
            <a:off x="642000" y="1255896"/>
            <a:ext cx="7831800" cy="79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task {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keywordsRepository.store id, keyword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  <p:sp>
        <p:nvSpPr>
          <p:cNvPr id="1205" name="Shape 1205"/>
          <p:cNvSpPr txBox="1"/>
          <p:nvPr/>
        </p:nvSpPr>
        <p:spPr>
          <a:xfrm>
            <a:off x="641400" y="629050"/>
            <a:ext cx="8502600" cy="6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final def keyword = new DataflowVariable()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final def id = new DataflowVariable()</a:t>
            </a:r>
          </a:p>
        </p:txBody>
      </p:sp>
      <p:sp>
        <p:nvSpPr>
          <p:cNvPr id="1206" name="Shape 1206"/>
          <p:cNvSpPr txBox="1"/>
          <p:nvPr/>
        </p:nvSpPr>
        <p:spPr>
          <a:xfrm>
            <a:off x="641988" y="2095477"/>
            <a:ext cx="7676400" cy="8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task {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id =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generateId(keyword)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  <p:sp>
        <p:nvSpPr>
          <p:cNvPr id="1207" name="Shape 1207"/>
          <p:cNvSpPr txBox="1"/>
          <p:nvPr/>
        </p:nvSpPr>
        <p:spPr>
          <a:xfrm>
            <a:off x="639150" y="2935126"/>
            <a:ext cx="7676400" cy="10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task {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List keywords =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keywordsService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extractKeywords()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keyword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orderByPriority(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keywords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)[0]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  <p:cxnSp>
        <p:nvCxnSpPr>
          <p:cNvPr id="1208" name="Shape 1208"/>
          <p:cNvCxnSpPr/>
          <p:nvPr/>
        </p:nvCxnSpPr>
        <p:spPr>
          <a:xfrm rot="10800000">
            <a:off x="4967230" y="839625"/>
            <a:ext cx="373800" cy="0"/>
          </a:xfrm>
          <a:prstGeom prst="straightConnector1">
            <a:avLst/>
          </a:prstGeom>
          <a:noFill/>
          <a:ln cap="flat" cmpd="sng" w="19050">
            <a:solidFill>
              <a:srgbClr val="B7B7B7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209" name="Shape 1209"/>
          <p:cNvSpPr txBox="1"/>
          <p:nvPr/>
        </p:nvSpPr>
        <p:spPr>
          <a:xfrm>
            <a:off x="5341030" y="684375"/>
            <a:ext cx="2010900" cy="31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created</a:t>
            </a:r>
          </a:p>
        </p:txBody>
      </p:sp>
      <p:cxnSp>
        <p:nvCxnSpPr>
          <p:cNvPr id="1210" name="Shape 1210"/>
          <p:cNvCxnSpPr/>
          <p:nvPr/>
        </p:nvCxnSpPr>
        <p:spPr>
          <a:xfrm rot="10800000">
            <a:off x="4353405" y="1100800"/>
            <a:ext cx="373800" cy="0"/>
          </a:xfrm>
          <a:prstGeom prst="straightConnector1">
            <a:avLst/>
          </a:prstGeom>
          <a:noFill/>
          <a:ln cap="flat" cmpd="sng" w="19050">
            <a:solidFill>
              <a:srgbClr val="B7B7B7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211" name="Shape 1211"/>
          <p:cNvSpPr txBox="1"/>
          <p:nvPr/>
        </p:nvSpPr>
        <p:spPr>
          <a:xfrm>
            <a:off x="4727205" y="945550"/>
            <a:ext cx="2010900" cy="31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created</a:t>
            </a:r>
          </a:p>
        </p:txBody>
      </p:sp>
      <p:sp>
        <p:nvSpPr>
          <p:cNvPr id="1212" name="Shape 1212"/>
          <p:cNvSpPr txBox="1"/>
          <p:nvPr/>
        </p:nvSpPr>
        <p:spPr>
          <a:xfrm>
            <a:off x="5030586" y="1495750"/>
            <a:ext cx="2010900" cy="31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blocked because id and keyword are not binded</a:t>
            </a:r>
          </a:p>
        </p:txBody>
      </p:sp>
      <p:cxnSp>
        <p:nvCxnSpPr>
          <p:cNvPr id="1213" name="Shape 1213"/>
          <p:cNvCxnSpPr/>
          <p:nvPr/>
        </p:nvCxnSpPr>
        <p:spPr>
          <a:xfrm rot="10800000">
            <a:off x="3450205" y="2543525"/>
            <a:ext cx="373800" cy="0"/>
          </a:xfrm>
          <a:prstGeom prst="straightConnector1">
            <a:avLst/>
          </a:prstGeom>
          <a:noFill/>
          <a:ln cap="flat" cmpd="sng" w="19050">
            <a:solidFill>
              <a:srgbClr val="B7B7B7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214" name="Shape 1214"/>
          <p:cNvSpPr txBox="1"/>
          <p:nvPr/>
        </p:nvSpPr>
        <p:spPr>
          <a:xfrm>
            <a:off x="3824005" y="2388275"/>
            <a:ext cx="2300100" cy="31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blocked because keyword is not binded</a:t>
            </a:r>
          </a:p>
        </p:txBody>
      </p:sp>
      <p:cxnSp>
        <p:nvCxnSpPr>
          <p:cNvPr id="1215" name="Shape 1215"/>
          <p:cNvCxnSpPr/>
          <p:nvPr/>
        </p:nvCxnSpPr>
        <p:spPr>
          <a:xfrm rot="10800000">
            <a:off x="5164886" y="3580730"/>
            <a:ext cx="373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216" name="Shape 1216"/>
          <p:cNvSpPr txBox="1"/>
          <p:nvPr/>
        </p:nvSpPr>
        <p:spPr>
          <a:xfrm>
            <a:off x="5538686" y="3425480"/>
            <a:ext cx="1947299" cy="31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bind </a:t>
            </a:r>
            <a:r>
              <a:rPr i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keyword</a:t>
            </a:r>
          </a:p>
        </p:txBody>
      </p:sp>
      <p:cxnSp>
        <p:nvCxnSpPr>
          <p:cNvPr id="1217" name="Shape 1217"/>
          <p:cNvCxnSpPr/>
          <p:nvPr/>
        </p:nvCxnSpPr>
        <p:spPr>
          <a:xfrm rot="10800000">
            <a:off x="4656786" y="1651000"/>
            <a:ext cx="373800" cy="0"/>
          </a:xfrm>
          <a:prstGeom prst="straightConnector1">
            <a:avLst/>
          </a:prstGeom>
          <a:noFill/>
          <a:ln cap="flat" cmpd="sng" w="19050">
            <a:solidFill>
              <a:srgbClr val="B7B7B7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21" name="Shape 1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" name="Shape 1222"/>
          <p:cNvSpPr txBox="1"/>
          <p:nvPr/>
        </p:nvSpPr>
        <p:spPr>
          <a:xfrm>
            <a:off x="642000" y="1255896"/>
            <a:ext cx="7831800" cy="79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task {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keywordsRepository.store id, keyword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  <p:sp>
        <p:nvSpPr>
          <p:cNvPr id="1223" name="Shape 1223"/>
          <p:cNvSpPr txBox="1"/>
          <p:nvPr/>
        </p:nvSpPr>
        <p:spPr>
          <a:xfrm>
            <a:off x="641400" y="629050"/>
            <a:ext cx="8502600" cy="6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final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keyword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DataflowVariable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final def id = new DataflowVariable()</a:t>
            </a:r>
          </a:p>
        </p:txBody>
      </p:sp>
      <p:sp>
        <p:nvSpPr>
          <p:cNvPr id="1224" name="Shape 1224"/>
          <p:cNvSpPr txBox="1"/>
          <p:nvPr/>
        </p:nvSpPr>
        <p:spPr>
          <a:xfrm>
            <a:off x="641988" y="2095477"/>
            <a:ext cx="7676400" cy="8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task {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id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generateId(keyword)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  <p:sp>
        <p:nvSpPr>
          <p:cNvPr id="1225" name="Shape 1225"/>
          <p:cNvSpPr txBox="1"/>
          <p:nvPr/>
        </p:nvSpPr>
        <p:spPr>
          <a:xfrm>
            <a:off x="639150" y="2935125"/>
            <a:ext cx="7676400" cy="10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task {</a:t>
            </a: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List keywords =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keywordsService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extractKeywords()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keyword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orderByPriority(keywords)[0]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  <p:cxnSp>
        <p:nvCxnSpPr>
          <p:cNvPr id="1226" name="Shape 1226"/>
          <p:cNvCxnSpPr/>
          <p:nvPr/>
        </p:nvCxnSpPr>
        <p:spPr>
          <a:xfrm rot="10800000">
            <a:off x="4960174" y="839625"/>
            <a:ext cx="373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227" name="Shape 1227"/>
          <p:cNvSpPr txBox="1"/>
          <p:nvPr/>
        </p:nvSpPr>
        <p:spPr>
          <a:xfrm>
            <a:off x="5333974" y="684375"/>
            <a:ext cx="2010900" cy="31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binded</a:t>
            </a:r>
          </a:p>
        </p:txBody>
      </p:sp>
      <p:cxnSp>
        <p:nvCxnSpPr>
          <p:cNvPr id="1228" name="Shape 1228"/>
          <p:cNvCxnSpPr/>
          <p:nvPr/>
        </p:nvCxnSpPr>
        <p:spPr>
          <a:xfrm rot="10800000">
            <a:off x="4346349" y="1100800"/>
            <a:ext cx="373800" cy="0"/>
          </a:xfrm>
          <a:prstGeom prst="straightConnector1">
            <a:avLst/>
          </a:prstGeom>
          <a:noFill/>
          <a:ln cap="flat" cmpd="sng" w="19050">
            <a:solidFill>
              <a:srgbClr val="B7B7B7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229" name="Shape 1229"/>
          <p:cNvSpPr txBox="1"/>
          <p:nvPr/>
        </p:nvSpPr>
        <p:spPr>
          <a:xfrm>
            <a:off x="4720149" y="945550"/>
            <a:ext cx="2010900" cy="31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created</a:t>
            </a:r>
          </a:p>
        </p:txBody>
      </p:sp>
      <p:sp>
        <p:nvSpPr>
          <p:cNvPr id="1230" name="Shape 1230"/>
          <p:cNvSpPr txBox="1"/>
          <p:nvPr/>
        </p:nvSpPr>
        <p:spPr>
          <a:xfrm>
            <a:off x="5044697" y="1495750"/>
            <a:ext cx="2010899" cy="31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blocked because id is not binded</a:t>
            </a:r>
          </a:p>
        </p:txBody>
      </p:sp>
      <p:cxnSp>
        <p:nvCxnSpPr>
          <p:cNvPr id="1231" name="Shape 1231"/>
          <p:cNvCxnSpPr/>
          <p:nvPr/>
        </p:nvCxnSpPr>
        <p:spPr>
          <a:xfrm rot="10800000">
            <a:off x="3450205" y="2543525"/>
            <a:ext cx="373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232" name="Shape 1232"/>
          <p:cNvSpPr txBox="1"/>
          <p:nvPr/>
        </p:nvSpPr>
        <p:spPr>
          <a:xfrm>
            <a:off x="3824005" y="2388275"/>
            <a:ext cx="1947300" cy="31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bind id</a:t>
            </a:r>
          </a:p>
        </p:txBody>
      </p:sp>
      <p:cxnSp>
        <p:nvCxnSpPr>
          <p:cNvPr id="1233" name="Shape 1233"/>
          <p:cNvCxnSpPr/>
          <p:nvPr/>
        </p:nvCxnSpPr>
        <p:spPr>
          <a:xfrm rot="10800000">
            <a:off x="4670897" y="1651000"/>
            <a:ext cx="373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Shape 1238"/>
          <p:cNvSpPr txBox="1"/>
          <p:nvPr/>
        </p:nvSpPr>
        <p:spPr>
          <a:xfrm>
            <a:off x="641400" y="629050"/>
            <a:ext cx="8502600" cy="6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final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keyword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DataflowVariable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final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id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DataflowVariable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</a:p>
        </p:txBody>
      </p:sp>
      <p:sp>
        <p:nvSpPr>
          <p:cNvPr id="1239" name="Shape 1239"/>
          <p:cNvSpPr txBox="1"/>
          <p:nvPr/>
        </p:nvSpPr>
        <p:spPr>
          <a:xfrm>
            <a:off x="642000" y="1255896"/>
            <a:ext cx="7831800" cy="79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task {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keywordsRepository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store id, keyword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  <p:sp>
        <p:nvSpPr>
          <p:cNvPr id="1240" name="Shape 1240"/>
          <p:cNvSpPr txBox="1"/>
          <p:nvPr/>
        </p:nvSpPr>
        <p:spPr>
          <a:xfrm>
            <a:off x="641988" y="2095477"/>
            <a:ext cx="7676400" cy="8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task {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id =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generateId(keyword)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  <p:sp>
        <p:nvSpPr>
          <p:cNvPr id="1241" name="Shape 1241"/>
          <p:cNvSpPr txBox="1"/>
          <p:nvPr/>
        </p:nvSpPr>
        <p:spPr>
          <a:xfrm>
            <a:off x="639150" y="2935125"/>
            <a:ext cx="7676400" cy="10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task {</a:t>
            </a: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List keywords = keywordsService.extractKeywords() </a:t>
            </a: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keyword = orderByPriority(keywords)[0]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  <p:cxnSp>
        <p:nvCxnSpPr>
          <p:cNvPr id="1242" name="Shape 1242"/>
          <p:cNvCxnSpPr/>
          <p:nvPr/>
        </p:nvCxnSpPr>
        <p:spPr>
          <a:xfrm rot="10800000">
            <a:off x="4960174" y="839625"/>
            <a:ext cx="373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243" name="Shape 1243"/>
          <p:cNvSpPr txBox="1"/>
          <p:nvPr/>
        </p:nvSpPr>
        <p:spPr>
          <a:xfrm>
            <a:off x="5333974" y="684375"/>
            <a:ext cx="2010900" cy="31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binded</a:t>
            </a:r>
          </a:p>
        </p:txBody>
      </p:sp>
      <p:cxnSp>
        <p:nvCxnSpPr>
          <p:cNvPr id="1244" name="Shape 1244"/>
          <p:cNvCxnSpPr/>
          <p:nvPr/>
        </p:nvCxnSpPr>
        <p:spPr>
          <a:xfrm rot="10800000">
            <a:off x="4346349" y="1100800"/>
            <a:ext cx="373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245" name="Shape 1245"/>
          <p:cNvSpPr txBox="1"/>
          <p:nvPr/>
        </p:nvSpPr>
        <p:spPr>
          <a:xfrm>
            <a:off x="4720149" y="945550"/>
            <a:ext cx="2010900" cy="31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binded</a:t>
            </a:r>
          </a:p>
        </p:txBody>
      </p:sp>
      <p:sp>
        <p:nvSpPr>
          <p:cNvPr id="1246" name="Shape 1246"/>
          <p:cNvSpPr txBox="1"/>
          <p:nvPr/>
        </p:nvSpPr>
        <p:spPr>
          <a:xfrm>
            <a:off x="5037641" y="1495750"/>
            <a:ext cx="2010900" cy="31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done</a:t>
            </a:r>
          </a:p>
        </p:txBody>
      </p:sp>
      <p:cxnSp>
        <p:nvCxnSpPr>
          <p:cNvPr id="1247" name="Shape 1247"/>
          <p:cNvCxnSpPr/>
          <p:nvPr/>
        </p:nvCxnSpPr>
        <p:spPr>
          <a:xfrm rot="10800000">
            <a:off x="4663841" y="1651000"/>
            <a:ext cx="373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51" name="Shape 1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uke_Thread.gif" id="1252" name="Shape 12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1196" y="8"/>
            <a:ext cx="6461604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56" name="Shape 1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7" name="Shape 1257"/>
          <p:cNvSpPr txBox="1"/>
          <p:nvPr/>
        </p:nvSpPr>
        <p:spPr>
          <a:xfrm>
            <a:off x="641400" y="629050"/>
            <a:ext cx="8502600" cy="45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final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DataflowVariable&lt;Keyword&gt;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keyword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DataflowVariable&lt;&gt;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();</a:t>
            </a: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final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DataflowVariable&lt;Id&gt;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id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DataflowVariable&lt;&gt;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();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task(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lambdaToClosure(()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keywordsRepository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store(id.getVal(), keyword.getVal());</a:t>
            </a: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}));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task(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lambdaToClosure(()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id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bind(generateId(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keyword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getVal()));</a:t>
            </a: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}));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task(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lambdaToClosure(()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List&lt;Keyword&gt; keywords =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keywordsService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extractKeywords()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keyword.bind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(orderByPriority(keywords).get(0));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}));</a:t>
            </a:r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Shape 1262"/>
          <p:cNvSpPr txBox="1"/>
          <p:nvPr/>
        </p:nvSpPr>
        <p:spPr>
          <a:xfrm>
            <a:off x="641400" y="629050"/>
            <a:ext cx="8502600" cy="45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final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keyword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DataflowVariable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final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id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DataflowVariable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task {</a:t>
            </a: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keywordsRepository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store id, keyword</a:t>
            </a: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task {</a:t>
            </a: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id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generateId(keyword)</a:t>
            </a: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task {</a:t>
            </a: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List keywords =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keywordsService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extractKeywords()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keyword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orderByPriority(keywords)[0]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66" name="Shape 1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Shape 1267"/>
          <p:cNvSpPr txBox="1"/>
          <p:nvPr/>
        </p:nvSpPr>
        <p:spPr>
          <a:xfrm>
            <a:off x="641400" y="629050"/>
            <a:ext cx="8502600" cy="45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final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keyword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DataflowVariable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task {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keywordsRepository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store keyword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task {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List keywords =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keywordsService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extractKeywords()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keyword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orderByPriority(keywords)[0]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71" name="Shape 1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2" name="Shape 1272"/>
          <p:cNvSpPr txBox="1"/>
          <p:nvPr/>
        </p:nvSpPr>
        <p:spPr>
          <a:xfrm>
            <a:off x="641400" y="1006127"/>
            <a:ext cx="8307300" cy="131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task {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while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 { keywordsRepository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store keywords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val }   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  <p:sp>
        <p:nvSpPr>
          <p:cNvPr id="1273" name="Shape 1273"/>
          <p:cNvSpPr txBox="1"/>
          <p:nvPr/>
        </p:nvSpPr>
        <p:spPr>
          <a:xfrm>
            <a:off x="639222" y="2346672"/>
            <a:ext cx="7411200" cy="115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task {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keywordsService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extractKeywords()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each { </a:t>
            </a:r>
            <a:r>
              <a:rPr lang="en-GB">
                <a:solidFill>
                  <a:srgbClr val="ED6A43"/>
                </a:solidFill>
                <a:latin typeface="Consolas"/>
                <a:ea typeface="Consolas"/>
                <a:cs typeface="Consolas"/>
                <a:sym typeface="Consolas"/>
              </a:rPr>
              <a:t>keyword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-&gt; 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keywords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&lt;&lt;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keyword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  <p:sp>
        <p:nvSpPr>
          <p:cNvPr id="1274" name="Shape 1274"/>
          <p:cNvSpPr txBox="1"/>
          <p:nvPr/>
        </p:nvSpPr>
        <p:spPr>
          <a:xfrm>
            <a:off x="641400" y="629050"/>
            <a:ext cx="8502600" cy="45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final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keywords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DataflowQueue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</a:t>
            </a:r>
          </a:p>
        </p:txBody>
      </p:sp>
      <p:sp>
        <p:nvSpPr>
          <p:cNvPr id="1275" name="Shape 1275"/>
          <p:cNvSpPr txBox="1"/>
          <p:nvPr/>
        </p:nvSpPr>
        <p:spPr>
          <a:xfrm>
            <a:off x="5743191" y="2067400"/>
            <a:ext cx="2010900" cy="31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blocked until new value is binded</a:t>
            </a:r>
          </a:p>
        </p:txBody>
      </p:sp>
      <p:cxnSp>
        <p:nvCxnSpPr>
          <p:cNvPr id="1276" name="Shape 1276"/>
          <p:cNvCxnSpPr/>
          <p:nvPr/>
        </p:nvCxnSpPr>
        <p:spPr>
          <a:xfrm rot="10800000">
            <a:off x="5940766" y="1763900"/>
            <a:ext cx="0" cy="254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277" name="Shape 1277"/>
          <p:cNvSpPr txBox="1"/>
          <p:nvPr/>
        </p:nvSpPr>
        <p:spPr>
          <a:xfrm>
            <a:off x="2388991" y="3143925"/>
            <a:ext cx="2010900" cy="31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bind new value</a:t>
            </a:r>
          </a:p>
        </p:txBody>
      </p:sp>
      <p:cxnSp>
        <p:nvCxnSpPr>
          <p:cNvPr id="1278" name="Shape 1278"/>
          <p:cNvCxnSpPr/>
          <p:nvPr/>
        </p:nvCxnSpPr>
        <p:spPr>
          <a:xfrm rot="10800000">
            <a:off x="2388991" y="3026775"/>
            <a:ext cx="0" cy="272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82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Shape 1283"/>
          <p:cNvSpPr txBox="1"/>
          <p:nvPr/>
        </p:nvSpPr>
        <p:spPr>
          <a:xfrm>
            <a:off x="641400" y="1464735"/>
            <a:ext cx="8307300" cy="8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task {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while (true) { keywordsRepository.store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keywords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.val }   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  <p:sp>
        <p:nvSpPr>
          <p:cNvPr id="1284" name="Shape 1284"/>
          <p:cNvSpPr txBox="1"/>
          <p:nvPr/>
        </p:nvSpPr>
        <p:spPr>
          <a:xfrm>
            <a:off x="639222" y="2304338"/>
            <a:ext cx="7411200" cy="11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task {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keywordsService.extractKeywords().each { keyword -&gt;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keywords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&lt;&lt; keyword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  <p:sp>
        <p:nvSpPr>
          <p:cNvPr id="1285" name="Shape 1285"/>
          <p:cNvSpPr txBox="1"/>
          <p:nvPr/>
        </p:nvSpPr>
        <p:spPr>
          <a:xfrm>
            <a:off x="641400" y="629050"/>
            <a:ext cx="8502600" cy="8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final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keywords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DataflowQueue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</a:t>
            </a:r>
          </a:p>
        </p:txBody>
      </p:sp>
      <p:sp>
        <p:nvSpPr>
          <p:cNvPr id="1286" name="Shape 1286"/>
          <p:cNvSpPr txBox="1"/>
          <p:nvPr/>
        </p:nvSpPr>
        <p:spPr>
          <a:xfrm>
            <a:off x="637800" y="3564470"/>
            <a:ext cx="7411200" cy="8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task {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while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 { logService.debug keywords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val }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Shape 1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2332" y="0"/>
            <a:ext cx="3891667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Shape 168"/>
          <p:cNvSpPr txBox="1"/>
          <p:nvPr>
            <p:ph idx="1" type="body"/>
          </p:nvPr>
        </p:nvSpPr>
        <p:spPr>
          <a:xfrm>
            <a:off x="0" y="747900"/>
            <a:ext cx="5252400" cy="1128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-GB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If multiple threads access</a:t>
            </a:r>
            <a:r>
              <a:rPr b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the same mutable state variable without appropriate synchronization, your program is broken.</a:t>
            </a:r>
          </a:p>
        </p:txBody>
      </p:sp>
      <p:sp>
        <p:nvSpPr>
          <p:cNvPr id="169" name="Shape 169"/>
          <p:cNvSpPr txBox="1"/>
          <p:nvPr>
            <p:ph idx="1" type="body"/>
          </p:nvPr>
        </p:nvSpPr>
        <p:spPr>
          <a:xfrm>
            <a:off x="0" y="2727600"/>
            <a:ext cx="5252400" cy="2415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-GB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There are three ways to fix it: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en-GB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Don’t share the state variable across threads</a:t>
            </a:r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90" name="Shape 1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1" name="Shape 1291"/>
          <p:cNvSpPr txBox="1"/>
          <p:nvPr/>
        </p:nvSpPr>
        <p:spPr>
          <a:xfrm>
            <a:off x="641400" y="1464735"/>
            <a:ext cx="8307300" cy="8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task {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while (true) { keywordsRepository.store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keywordsRepositoryChannel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.val }   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  <p:sp>
        <p:nvSpPr>
          <p:cNvPr id="1292" name="Shape 1292"/>
          <p:cNvSpPr txBox="1"/>
          <p:nvPr/>
        </p:nvSpPr>
        <p:spPr>
          <a:xfrm>
            <a:off x="639222" y="2304338"/>
            <a:ext cx="7411200" cy="11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task {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keywordsService.extractKeywords().each { keyword -&gt;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keywordsBroadcast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&lt;&lt; keyword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  <p:sp>
        <p:nvSpPr>
          <p:cNvPr id="1293" name="Shape 1293"/>
          <p:cNvSpPr txBox="1"/>
          <p:nvPr/>
        </p:nvSpPr>
        <p:spPr>
          <a:xfrm>
            <a:off x="641400" y="629050"/>
            <a:ext cx="8502600" cy="8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final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keywordsBroadcast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DataflowBroadcast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final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keywordsRepositoryChannel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keywordsBroadcast.createReadChannel()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final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keywordsLogChannel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keywordsBroadcast.createReadChannel()</a:t>
            </a:r>
          </a:p>
        </p:txBody>
      </p:sp>
      <p:sp>
        <p:nvSpPr>
          <p:cNvPr id="1294" name="Shape 1294"/>
          <p:cNvSpPr txBox="1"/>
          <p:nvPr/>
        </p:nvSpPr>
        <p:spPr>
          <a:xfrm>
            <a:off x="637800" y="3564470"/>
            <a:ext cx="7411200" cy="8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task {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while (true) { logService.debug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keywordsLogChannel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.val }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9" name="Shape 1299"/>
          <p:cNvPicPr preferRelativeResize="0"/>
          <p:nvPr/>
        </p:nvPicPr>
        <p:blipFill>
          <a:blip r:embed="rId3">
            <a:alphaModFix amt="9000"/>
          </a:blip>
          <a:stretch>
            <a:fillRect/>
          </a:stretch>
        </p:blipFill>
        <p:spPr>
          <a:xfrm>
            <a:off x="-15350" y="67074"/>
            <a:ext cx="9174700" cy="5009375"/>
          </a:xfrm>
          <a:prstGeom prst="rect">
            <a:avLst/>
          </a:prstGeom>
          <a:noFill/>
          <a:ln>
            <a:noFill/>
          </a:ln>
        </p:spPr>
      </p:pic>
      <p:sp>
        <p:nvSpPr>
          <p:cNvPr id="1300" name="Shape 130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FURTHER DIVE</a:t>
            </a:r>
          </a:p>
        </p:txBody>
      </p:sp>
      <p:sp>
        <p:nvSpPr>
          <p:cNvPr id="1301" name="Shape 13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-GB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Examples from slides</a:t>
            </a:r>
          </a:p>
          <a:p>
            <a:pPr lvl="0">
              <a:spcBef>
                <a:spcPts val="0"/>
              </a:spcBef>
              <a:buNone/>
            </a:pPr>
            <a:r>
              <a:rPr b="1" lang="en-GB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5"/>
              </a:rPr>
              <a:t>Groovy and Concurrency with GPars by Paul King</a:t>
            </a:r>
            <a:b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 lang="en-GB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6"/>
              </a:rPr>
              <a:t>Gpars: Concurrency in Java &amp; Groovy by Ken Kousen</a:t>
            </a:r>
          </a:p>
          <a:p>
            <a:pPr lvl="0">
              <a:spcBef>
                <a:spcPts val="0"/>
              </a:spcBef>
              <a:buNone/>
            </a:pPr>
            <a:r>
              <a:rPr b="1" lang="en-GB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7"/>
              </a:rPr>
              <a:t>Official site</a:t>
            </a:r>
            <a:br>
              <a:rPr lang="en-GB"/>
            </a:br>
            <a:r>
              <a:rPr b="1" lang="en-GB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8"/>
              </a:rPr>
              <a:t>Sources</a:t>
            </a:r>
            <a:b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 lang="en-GB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9"/>
              </a:rPr>
              <a:t>Slack channel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-GB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10"/>
              </a:rPr>
              <a:t>The GPars User Guide</a:t>
            </a:r>
            <a:b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 lang="en-GB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11"/>
              </a:rPr>
              <a:t>'Concurrent Groovy with GPars' chapter from 'Groovy in Action' book</a:t>
            </a:r>
          </a:p>
        </p:txBody>
      </p:sp>
      <p:sp>
        <p:nvSpPr>
          <p:cNvPr id="1302" name="Shape 1302"/>
          <p:cNvSpPr txBox="1"/>
          <p:nvPr/>
        </p:nvSpPr>
        <p:spPr>
          <a:xfrm>
            <a:off x="100" y="4881175"/>
            <a:ext cx="91440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https://s-media-cache-ak0.pinimg.com/originals/94/7b/55/947b558df61fd46caa6d041c1a21bb40.jpg</a:t>
            </a:r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06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7" name="Shape 13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" y="0"/>
            <a:ext cx="662362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308" name="Shape 1308"/>
          <p:cNvSpPr txBox="1"/>
          <p:nvPr>
            <p:ph type="title"/>
          </p:nvPr>
        </p:nvSpPr>
        <p:spPr>
          <a:xfrm>
            <a:off x="6623625" y="2506675"/>
            <a:ext cx="2520300" cy="1751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-GB" sz="4800">
                <a:latin typeface="Helvetica Neue"/>
                <a:ea typeface="Helvetica Neue"/>
                <a:cs typeface="Helvetica Neue"/>
                <a:sym typeface="Helvetica Neue"/>
              </a:rPr>
              <a:t>THANK YOU!</a:t>
            </a:r>
          </a:p>
        </p:txBody>
      </p:sp>
      <p:sp>
        <p:nvSpPr>
          <p:cNvPr id="1309" name="Shape 1309"/>
          <p:cNvSpPr txBox="1"/>
          <p:nvPr>
            <p:ph type="title"/>
          </p:nvPr>
        </p:nvSpPr>
        <p:spPr>
          <a:xfrm>
            <a:off x="6623625" y="951675"/>
            <a:ext cx="2520300" cy="954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-GB" sz="4800">
                <a:latin typeface="Helvetica Neue"/>
                <a:ea typeface="Helvetica Neue"/>
                <a:cs typeface="Helvetica Neue"/>
                <a:sym typeface="Helvetica Neue"/>
              </a:rPr>
              <a:t>Q/A</a:t>
            </a:r>
          </a:p>
        </p:txBody>
      </p:sp>
      <p:sp>
        <p:nvSpPr>
          <p:cNvPr id="1310" name="Shape 1310"/>
          <p:cNvSpPr txBox="1"/>
          <p:nvPr/>
        </p:nvSpPr>
        <p:spPr>
          <a:xfrm>
            <a:off x="100" y="4881175"/>
            <a:ext cx="91440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http://sweetlygrotesque.blogspot.com/2012/01/concept-sketches-goldberg-machine.html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Shape 1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2332" y="0"/>
            <a:ext cx="3891667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Shape 175"/>
          <p:cNvSpPr txBox="1"/>
          <p:nvPr>
            <p:ph idx="1" type="body"/>
          </p:nvPr>
        </p:nvSpPr>
        <p:spPr>
          <a:xfrm>
            <a:off x="0" y="747900"/>
            <a:ext cx="5252400" cy="1128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If multiple threads access </a:t>
            </a:r>
            <a:r>
              <a:rPr b="1" lang="en-GB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same mutable state variable</a:t>
            </a:r>
            <a:r>
              <a:rPr b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without appropriate synchronization, your program is broken.</a:t>
            </a:r>
          </a:p>
        </p:txBody>
      </p:sp>
      <p:sp>
        <p:nvSpPr>
          <p:cNvPr id="176" name="Shape 176"/>
          <p:cNvSpPr txBox="1"/>
          <p:nvPr>
            <p:ph idx="1" type="body"/>
          </p:nvPr>
        </p:nvSpPr>
        <p:spPr>
          <a:xfrm>
            <a:off x="0" y="2727600"/>
            <a:ext cx="5252400" cy="2415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-GB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There are three ways to fix it: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en-GB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Don’t share the state variable across threads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en-GB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Make the state variable immutable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Shape 1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2332" y="0"/>
            <a:ext cx="3891667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Shape 182"/>
          <p:cNvSpPr txBox="1"/>
          <p:nvPr>
            <p:ph idx="1" type="body"/>
          </p:nvPr>
        </p:nvSpPr>
        <p:spPr>
          <a:xfrm>
            <a:off x="0" y="747900"/>
            <a:ext cx="5252400" cy="1128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If multiple threads access the same mutable state variable </a:t>
            </a:r>
            <a:r>
              <a:rPr b="1" lang="en-GB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without appropriate synchronization</a:t>
            </a:r>
            <a:r>
              <a:rPr b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your program is broken.</a:t>
            </a:r>
          </a:p>
        </p:txBody>
      </p:sp>
      <p:sp>
        <p:nvSpPr>
          <p:cNvPr id="183" name="Shape 183"/>
          <p:cNvSpPr txBox="1"/>
          <p:nvPr>
            <p:ph idx="1" type="body"/>
          </p:nvPr>
        </p:nvSpPr>
        <p:spPr>
          <a:xfrm>
            <a:off x="0" y="2727600"/>
            <a:ext cx="5252400" cy="2415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-GB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There are three ways to fix it: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en-GB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Don’t share the state variable across threads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en-GB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Make the state variable immutable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en-GB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Use synchronization whenever accessing the state variable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Shape 1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3857625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Shape 1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57625" y="638350"/>
            <a:ext cx="5286374" cy="3866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Shape 190"/>
          <p:cNvPicPr preferRelativeResize="0"/>
          <p:nvPr/>
        </p:nvPicPr>
        <p:blipFill rotWithShape="1">
          <a:blip r:embed="rId4">
            <a:alphaModFix/>
          </a:blip>
          <a:srcRect b="7578" l="0" r="0" t="0"/>
          <a:stretch/>
        </p:blipFill>
        <p:spPr>
          <a:xfrm>
            <a:off x="3857625" y="638350"/>
            <a:ext cx="5286374" cy="357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Shape 191"/>
          <p:cNvPicPr preferRelativeResize="0"/>
          <p:nvPr/>
        </p:nvPicPr>
        <p:blipFill rotWithShape="1">
          <a:blip r:embed="rId4">
            <a:alphaModFix/>
          </a:blip>
          <a:srcRect b="13051" l="0" r="0" t="0"/>
          <a:stretch/>
        </p:blipFill>
        <p:spPr>
          <a:xfrm>
            <a:off x="3857625" y="638350"/>
            <a:ext cx="5286374" cy="336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Shape 192"/>
          <p:cNvPicPr preferRelativeResize="0"/>
          <p:nvPr/>
        </p:nvPicPr>
        <p:blipFill rotWithShape="1">
          <a:blip r:embed="rId4">
            <a:alphaModFix/>
          </a:blip>
          <a:srcRect b="18160" l="0" r="0" t="0"/>
          <a:stretch/>
        </p:blipFill>
        <p:spPr>
          <a:xfrm>
            <a:off x="3857625" y="638350"/>
            <a:ext cx="5286374" cy="316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Shape 193"/>
          <p:cNvPicPr preferRelativeResize="0"/>
          <p:nvPr/>
        </p:nvPicPr>
        <p:blipFill rotWithShape="1">
          <a:blip r:embed="rId4">
            <a:alphaModFix/>
          </a:blip>
          <a:srcRect b="67060" l="0" r="0" t="0"/>
          <a:stretch/>
        </p:blipFill>
        <p:spPr>
          <a:xfrm>
            <a:off x="3857625" y="638350"/>
            <a:ext cx="5286374" cy="127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Shape 194"/>
          <p:cNvPicPr preferRelativeResize="0"/>
          <p:nvPr/>
        </p:nvPicPr>
        <p:blipFill rotWithShape="1">
          <a:blip r:embed="rId4">
            <a:alphaModFix/>
          </a:blip>
          <a:srcRect b="79285" l="0" r="0" t="0"/>
          <a:stretch/>
        </p:blipFill>
        <p:spPr>
          <a:xfrm>
            <a:off x="3857625" y="638350"/>
            <a:ext cx="5286374" cy="80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Shape 195"/>
          <p:cNvPicPr preferRelativeResize="0"/>
          <p:nvPr/>
        </p:nvPicPr>
        <p:blipFill rotWithShape="1">
          <a:blip r:embed="rId4">
            <a:alphaModFix/>
          </a:blip>
          <a:srcRect b="83847" l="0" r="0" t="0"/>
          <a:stretch/>
        </p:blipFill>
        <p:spPr>
          <a:xfrm>
            <a:off x="3857625" y="638347"/>
            <a:ext cx="5286374" cy="624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Shape 196"/>
          <p:cNvPicPr preferRelativeResize="0"/>
          <p:nvPr/>
        </p:nvPicPr>
        <p:blipFill rotWithShape="1">
          <a:blip r:embed="rId4">
            <a:alphaModFix/>
          </a:blip>
          <a:srcRect b="89503" l="0" r="0" t="0"/>
          <a:stretch/>
        </p:blipFill>
        <p:spPr>
          <a:xfrm>
            <a:off x="3857625" y="638349"/>
            <a:ext cx="5286374" cy="40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D9D9D9"/>
        </a:solidFill>
      </p:bgPr>
    </p:bg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Shape 2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1100" y="876399"/>
            <a:ext cx="7881776" cy="4066451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Shape 202"/>
          <p:cNvSpPr txBox="1"/>
          <p:nvPr/>
        </p:nvSpPr>
        <p:spPr>
          <a:xfrm>
            <a:off x="3325950" y="4881175"/>
            <a:ext cx="58182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https://www.pinterest.com/pin/395190936024778319/</a:t>
            </a:r>
          </a:p>
        </p:txBody>
      </p:sp>
      <p:sp>
        <p:nvSpPr>
          <p:cNvPr id="203" name="Shape 203"/>
          <p:cNvSpPr txBox="1"/>
          <p:nvPr>
            <p:ph idx="1" type="body"/>
          </p:nvPr>
        </p:nvSpPr>
        <p:spPr>
          <a:xfrm>
            <a:off x="311700" y="0"/>
            <a:ext cx="8520600" cy="1788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b="1" lang="en-GB" sz="2400">
                <a:solidFill>
                  <a:srgbClr val="000000"/>
                </a:solidFill>
                <a:highlight>
                  <a:srgbClr val="D9D9D9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The traditional thread-based concurrency model built into Java doesn’t match well with the natural human sense for parallelism.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 txBox="1"/>
          <p:nvPr/>
        </p:nvSpPr>
        <p:spPr>
          <a:xfrm>
            <a:off x="0" y="0"/>
            <a:ext cx="9144000" cy="51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public class MergeSortTask&lt;T extends Comparable&lt;T&gt;&gt;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extends RecursiveTask&lt;List&lt;T&gt;&gt;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@Override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protected List&lt;T&gt; compute()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if (list.size() &lt; 2) { return list;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if (list.size() == 2)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if (list.get(0).compareTo(list.get(1)) != 1)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return list;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} else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return asList(list.get(1), list.get(0));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MergeSortTask&lt;T&gt; leftTask = new MergeSortTask&lt;&gt;(list.subList(0, list.size() / 2));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MergeSortTask&lt;T&gt; rightTask = new MergeSortTask&lt;&gt;(list.subList(list.size() / 2, list.size()));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leftTask.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fork();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rightTask.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fork();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List&lt;T&gt; left =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leftTask.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join();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List&lt;T&gt; right =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rightTask.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join();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return merge(left, right);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09" name="Shape 209"/>
          <p:cNvPicPr preferRelativeResize="0"/>
          <p:nvPr/>
        </p:nvPicPr>
        <p:blipFill rotWithShape="1">
          <a:blip r:embed="rId3">
            <a:alphaModFix/>
          </a:blip>
          <a:srcRect b="12591" l="6263" r="10341" t="17531"/>
          <a:stretch/>
        </p:blipFill>
        <p:spPr>
          <a:xfrm>
            <a:off x="4536725" y="3048125"/>
            <a:ext cx="4607274" cy="1996725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Shape 210"/>
          <p:cNvSpPr txBox="1"/>
          <p:nvPr/>
        </p:nvSpPr>
        <p:spPr>
          <a:xfrm>
            <a:off x="0" y="4899900"/>
            <a:ext cx="9144000" cy="24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http://blog.takipi.com/forkjoin-framework-vs-parallel-streams-vs-executorservice-the-ultimate-benchmark/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/>
          <p:nvPr>
            <p:ph type="title"/>
          </p:nvPr>
        </p:nvSpPr>
        <p:spPr>
          <a:xfrm>
            <a:off x="311700" y="445025"/>
            <a:ext cx="6405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Focus for this talk</a:t>
            </a:r>
          </a:p>
        </p:txBody>
      </p:sp>
      <p:sp>
        <p:nvSpPr>
          <p:cNvPr id="62" name="Shape 62"/>
          <p:cNvSpPr txBox="1"/>
          <p:nvPr>
            <p:ph idx="1" type="body"/>
          </p:nvPr>
        </p:nvSpPr>
        <p:spPr>
          <a:xfrm>
            <a:off x="311700" y="1152475"/>
            <a:ext cx="6405600" cy="3416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GB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When it comes to </a:t>
            </a:r>
            <a:r>
              <a:rPr b="1" lang="en-GB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concurrency and parallelism</a:t>
            </a:r>
            <a:r>
              <a:rPr b="1" lang="en-GB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-GB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first things to appear in someone’s mind may be “Java Concurrency in Practice” by Brian Göetz, </a:t>
            </a:r>
            <a:r>
              <a:rPr b="1" lang="en-GB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threads, java.util.concurrent, Fork-Join, parallel streams, reactive, Akka or MapReduce</a:t>
            </a:r>
            <a:r>
              <a:rPr b="1" lang="en-GB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 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-GB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When it comes to Groovy, first things to appear in someone’s mind may be Gradle, Grails, Spock, DSLs or scripting.</a:t>
            </a:r>
          </a:p>
        </p:txBody>
      </p:sp>
      <p:pic>
        <p:nvPicPr>
          <p:cNvPr descr="A.0.gif" id="63" name="Shape 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17431" y="0"/>
            <a:ext cx="2426568" cy="4807796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Shape 64"/>
          <p:cNvSpPr txBox="1"/>
          <p:nvPr/>
        </p:nvSpPr>
        <p:spPr>
          <a:xfrm>
            <a:off x="1536500" y="4899900"/>
            <a:ext cx="7607400" cy="24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http://www.theverge.com/2015/4/22/8381963/rube-goldberg-machine-contest-history-ideas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 txBox="1"/>
          <p:nvPr/>
        </p:nvSpPr>
        <p:spPr>
          <a:xfrm>
            <a:off x="0" y="0"/>
            <a:ext cx="9144000" cy="51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public class MergeSortTask&lt;T extends Comparable&lt;T&gt;&gt;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extends </a:t>
            </a:r>
            <a:r>
              <a:rPr b="1" lang="en-GB">
                <a:solidFill>
                  <a:srgbClr val="795DA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RecursiveTask&lt;</a:t>
            </a:r>
            <a:r>
              <a:rPr b="1"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List&lt;</a:t>
            </a:r>
            <a:r>
              <a:rPr b="1" lang="en-GB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</a:t>
            </a:r>
            <a:r>
              <a:rPr b="1"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b="1" lang="en-GB">
                <a:solidFill>
                  <a:srgbClr val="795DA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@Override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protected List&lt;T&gt; compute()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if (list.size() &lt; 2) { return list;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if (list.size() == 2)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if (list.get(0).compareTo(list.get(1)) != 1)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return list;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} else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return asList(list.get(1), list.get(0));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MergeSortTask&lt;T&gt; leftTask = new MergeSortTask&lt;&gt;(list.subList(0, list.size() / 2));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MergeSortTask&lt;T&gt; rightTask = new MergeSortTask&lt;&gt;(list.subList(list.size() / 2, list.size()));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leftTask.fork(); rightTask.fork();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B7B7B7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List&lt;T&gt; left = leftTask.join();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List&lt;T&gt; right = rightTask.join();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return merge(left, right);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16" name="Shape 216"/>
          <p:cNvPicPr preferRelativeResize="0"/>
          <p:nvPr/>
        </p:nvPicPr>
        <p:blipFill rotWithShape="1">
          <a:blip r:embed="rId3">
            <a:alphaModFix/>
          </a:blip>
          <a:srcRect b="12591" l="6263" r="10341" t="17531"/>
          <a:stretch/>
        </p:blipFill>
        <p:spPr>
          <a:xfrm>
            <a:off x="4536725" y="3048125"/>
            <a:ext cx="4607274" cy="1996725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Shape 217"/>
          <p:cNvSpPr txBox="1"/>
          <p:nvPr/>
        </p:nvSpPr>
        <p:spPr>
          <a:xfrm>
            <a:off x="0" y="4899900"/>
            <a:ext cx="9144000" cy="24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http://blog.takipi.com/forkjoin-framework-vs-parallel-streams-vs-executorservice-the-ultimate-benchmark/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 txBox="1"/>
          <p:nvPr/>
        </p:nvSpPr>
        <p:spPr>
          <a:xfrm>
            <a:off x="0" y="0"/>
            <a:ext cx="9144000" cy="51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public class MergeSortTask&lt;T extends Comparable&lt;T&gt;&gt;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extends RecursiveTask&lt;List&lt;T&gt;&gt;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@Override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  protected List&lt;T&gt; compute()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(list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size()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 {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list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;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(list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size()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if (list.get(0).compareTo(list.get(1)) != 1)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    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list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} else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    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asList(list.get(1), list.get(0))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MergeSortTask&lt;T&gt; leftTask = new MergeSortTask&lt;&gt;(list.subList(0, list.size() / 2));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      MergeSortTask&lt;T&gt; rightTask = new MergeSortTask&lt;&gt;(list.subList(list.size() / 2, list.size()));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leftTask.fork(); rightTask.fork();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B7B7B7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List&lt;T&gt; left = leftTask.join();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List&lt;T&gt; right = rightTask.join();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return merge(left, right);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23" name="Shape 223"/>
          <p:cNvPicPr preferRelativeResize="0"/>
          <p:nvPr/>
        </p:nvPicPr>
        <p:blipFill rotWithShape="1">
          <a:blip r:embed="rId3">
            <a:alphaModFix/>
          </a:blip>
          <a:srcRect b="12591" l="6263" r="10341" t="17531"/>
          <a:stretch/>
        </p:blipFill>
        <p:spPr>
          <a:xfrm>
            <a:off x="4536725" y="3048125"/>
            <a:ext cx="4607274" cy="1996725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Shape 224"/>
          <p:cNvSpPr txBox="1"/>
          <p:nvPr/>
        </p:nvSpPr>
        <p:spPr>
          <a:xfrm>
            <a:off x="0" y="4899900"/>
            <a:ext cx="9144000" cy="24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http://blog.takipi.com/forkjoin-framework-vs-parallel-streams-vs-executorservice-the-ultimate-benchmark/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 txBox="1"/>
          <p:nvPr/>
        </p:nvSpPr>
        <p:spPr>
          <a:xfrm>
            <a:off x="0" y="0"/>
            <a:ext cx="9144000" cy="51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public class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MergeSortTask</a:t>
            </a: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&lt;T extends Comparable&lt;T&gt;&gt;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extends RecursiveTask&lt;List&lt;T&gt;&gt;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@Override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  protected List&lt;T&gt; compute()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      if (list.size() &lt; 2) { return list;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      if (list.size() == 2)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          if (list.get(0).compareTo(list.get(1)) != 1)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              return list;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          } else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              return asList(list.get(1), list.get(0));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      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  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MergeSortTask&lt;T&gt;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leftTask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MergeSortTask&lt;&gt;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list.subList(0, list.size() / 2)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MergeSortTask&lt;T&gt;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rightTask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MergeSortTask&lt;&gt;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list.subList(list.size() / 2, list.size())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b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leftTask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fork(); rightTask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fork();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List&lt;T&gt;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left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leftTask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join();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List&lt;T&gt;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right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rightTask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join();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return merge(left, right);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30" name="Shape 230"/>
          <p:cNvPicPr preferRelativeResize="0"/>
          <p:nvPr/>
        </p:nvPicPr>
        <p:blipFill rotWithShape="1">
          <a:blip r:embed="rId3">
            <a:alphaModFix/>
          </a:blip>
          <a:srcRect b="12591" l="6263" r="10341" t="17531"/>
          <a:stretch/>
        </p:blipFill>
        <p:spPr>
          <a:xfrm>
            <a:off x="4536725" y="3048125"/>
            <a:ext cx="4607274" cy="1996725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Shape 231"/>
          <p:cNvSpPr txBox="1"/>
          <p:nvPr/>
        </p:nvSpPr>
        <p:spPr>
          <a:xfrm>
            <a:off x="0" y="4899900"/>
            <a:ext cx="9144000" cy="24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http://blog.takipi.com/forkjoin-framework-vs-parallel-streams-vs-executorservice-the-ultimate-benchmark/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 txBox="1"/>
          <p:nvPr/>
        </p:nvSpPr>
        <p:spPr>
          <a:xfrm>
            <a:off x="0" y="0"/>
            <a:ext cx="9144000" cy="51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public class MergeSortTask&lt;T extends Comparable&lt;T&gt;&gt;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extends RecursiveTask&lt;List&lt;T&gt;&gt;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@Override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  protected List&lt;T&gt; compute()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      if (list.size() &lt; 2) { return list;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      if (list.size() == 2)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          if (list.get(0).compareTo(list.get(1)) != 1)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              return list;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          } else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              return asList(list.get(1), list.get(0));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      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  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MergeSortTask&lt;T&gt; leftTask = new MergeSortTask&lt;&gt;(list.subList(0, list.size() / 2));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MergeSortTask&lt;T&gt; rightTask = new MergeSortTask&lt;&gt;(list.subList(list.size() / 2, list.size()));</a:t>
            </a:r>
            <a:b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leftTask.fork(); rightTask.fork();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B7B7B7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List&lt;T&gt; left = leftTask.join();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List&lt;T&gt; right = rightTask.join();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merge(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left, right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37" name="Shape 237"/>
          <p:cNvPicPr preferRelativeResize="0"/>
          <p:nvPr/>
        </p:nvPicPr>
        <p:blipFill rotWithShape="1">
          <a:blip r:embed="rId3">
            <a:alphaModFix/>
          </a:blip>
          <a:srcRect b="12591" l="6263" r="10341" t="17531"/>
          <a:stretch/>
        </p:blipFill>
        <p:spPr>
          <a:xfrm>
            <a:off x="4536725" y="3048125"/>
            <a:ext cx="4607274" cy="1996725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Shape 238"/>
          <p:cNvSpPr txBox="1"/>
          <p:nvPr/>
        </p:nvSpPr>
        <p:spPr>
          <a:xfrm>
            <a:off x="0" y="4899900"/>
            <a:ext cx="9144000" cy="24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http://blog.takipi.com/forkjoin-framework-vs-parallel-streams-vs-executorservice-the-ultimate-benchmark/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Shape 243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 flipH="1">
            <a:off x="1051250" y="1587524"/>
            <a:ext cx="2979299" cy="1615700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Shape 244"/>
          <p:cNvSpPr txBox="1"/>
          <p:nvPr/>
        </p:nvSpPr>
        <p:spPr>
          <a:xfrm>
            <a:off x="0" y="1241769"/>
            <a:ext cx="9144000" cy="285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b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.parallel()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b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    </a:t>
            </a:r>
          </a:p>
        </p:txBody>
      </p:sp>
      <p:sp>
        <p:nvSpPr>
          <p:cNvPr id="245" name="Shape 245"/>
          <p:cNvSpPr txBox="1"/>
          <p:nvPr/>
        </p:nvSpPr>
        <p:spPr>
          <a:xfrm>
            <a:off x="0" y="1241769"/>
            <a:ext cx="9144000" cy="285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Optional&lt;</a:t>
            </a:r>
            <a:r>
              <a:rPr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Status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mostPopularTweet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tweets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stream()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b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   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b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    .filter(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tweet -&gt; tweet.getText().toLowerCase().contains(topic.toLowerCase())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    .filter(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tweet -&gt; !tweet.isRetweet()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    .max(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comparingInt(tweet -&gt; tweet.getFavoriteCount() + tweet.getRetweetCount())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 txBox="1"/>
          <p:nvPr/>
        </p:nvSpPr>
        <p:spPr>
          <a:xfrm>
            <a:off x="3325950" y="4881175"/>
            <a:ext cx="58182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http://reactivex.io/RxJava/2.x/javadoc/io/reactivex/Flowable.html</a:t>
            </a:r>
          </a:p>
        </p:txBody>
      </p:sp>
      <p:pic>
        <p:nvPicPr>
          <p:cNvPr id="251" name="Shape 2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4650" y="260475"/>
            <a:ext cx="3399868" cy="201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Shape 2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76975" y="260475"/>
            <a:ext cx="3399875" cy="20186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Shape 2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4650" y="2653900"/>
            <a:ext cx="3399872" cy="2018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Shape 25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67911" y="2690125"/>
            <a:ext cx="4018000" cy="1946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3F3F3"/>
        </a:solidFill>
      </p:bgPr>
    </p:bg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 txBox="1"/>
          <p:nvPr/>
        </p:nvSpPr>
        <p:spPr>
          <a:xfrm>
            <a:off x="0" y="2725450"/>
            <a:ext cx="9144000" cy="24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@RestController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latin typeface="Consolas"/>
                <a:ea typeface="Consolas"/>
                <a:cs typeface="Consolas"/>
                <a:sym typeface="Consolas"/>
              </a:rPr>
              <a:t>GreetingController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b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private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static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final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template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183691"/>
                </a:solidFill>
                <a:latin typeface="Consolas"/>
                <a:ea typeface="Consolas"/>
                <a:cs typeface="Consolas"/>
                <a:sym typeface="Consolas"/>
              </a:rPr>
              <a:t>"Hello, %s!"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private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final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AtomicLong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counter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AtomicLong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@RequestMapping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183691"/>
                </a:solidFill>
                <a:latin typeface="Consolas"/>
                <a:ea typeface="Consolas"/>
                <a:cs typeface="Consolas"/>
                <a:sym typeface="Consolas"/>
              </a:rPr>
              <a:t>"/greeting"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Greeting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latin typeface="Consolas"/>
                <a:ea typeface="Consolas"/>
                <a:cs typeface="Consolas"/>
                <a:sym typeface="Consolas"/>
              </a:rPr>
              <a:t>greeting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@RequestParam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value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183691"/>
                </a:solidFill>
                <a:latin typeface="Consolas"/>
                <a:ea typeface="Consolas"/>
                <a:cs typeface="Consolas"/>
                <a:sym typeface="Consolas"/>
              </a:rPr>
              <a:t>"name"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defaultValue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183691"/>
                </a:solidFill>
                <a:latin typeface="Consolas"/>
                <a:ea typeface="Consolas"/>
                <a:cs typeface="Consolas"/>
                <a:sym typeface="Consolas"/>
              </a:rPr>
              <a:t>"World"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ED6A43"/>
                </a:solidFill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Greeting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counter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incrementAndGet()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format(template, name));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  <p:pic>
        <p:nvPicPr>
          <p:cNvPr id="260" name="Shape 2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"/>
            <a:ext cx="7191226" cy="272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Shape 261"/>
          <p:cNvPicPr preferRelativeResize="0"/>
          <p:nvPr/>
        </p:nvPicPr>
        <p:blipFill rotWithShape="1">
          <a:blip r:embed="rId3">
            <a:alphaModFix/>
          </a:blip>
          <a:srcRect b="0" l="77044" r="0" t="0"/>
          <a:stretch/>
        </p:blipFill>
        <p:spPr>
          <a:xfrm>
            <a:off x="7191224" y="0"/>
            <a:ext cx="1952773" cy="2725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Shape 2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2190"/>
            <a:ext cx="9143998" cy="48391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Shape 271"/>
          <p:cNvPicPr preferRelativeResize="0"/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-37475" y="-44125"/>
            <a:ext cx="9218948" cy="523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Shape 2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55250" y="1607520"/>
            <a:ext cx="3592924" cy="2808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 txBox="1"/>
          <p:nvPr>
            <p:ph idx="1" type="body"/>
          </p:nvPr>
        </p:nvSpPr>
        <p:spPr>
          <a:xfrm>
            <a:off x="1710225" y="572700"/>
            <a:ext cx="2798400" cy="4308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b="1" lang="en-GB" sz="2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 parallelism</a:t>
            </a:r>
          </a:p>
          <a:p>
            <a:pPr lvl="0" rtl="0" algn="ctr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b="1" lang="en-GB" sz="2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map/reduce</a:t>
            </a:r>
          </a:p>
          <a:p>
            <a:pPr lvl="0" rtl="0" algn="ctr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b="1" lang="en-GB" sz="2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fork/join</a:t>
            </a:r>
          </a:p>
          <a:p>
            <a:pPr lvl="0" rtl="0" algn="ctr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b="1" lang="en-GB" sz="2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asynchronous execution</a:t>
            </a:r>
          </a:p>
          <a:p>
            <a:pPr lvl="0" rtl="0" algn="ctr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b="1" lang="en-GB" sz="2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actors</a:t>
            </a:r>
          </a:p>
          <a:p>
            <a:pPr lvl="0" rtl="0" algn="ctr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b="1" lang="en-GB" sz="2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agents</a:t>
            </a:r>
          </a:p>
        </p:txBody>
      </p:sp>
      <p:sp>
        <p:nvSpPr>
          <p:cNvPr id="278" name="Shape 278"/>
          <p:cNvSpPr txBox="1"/>
          <p:nvPr/>
        </p:nvSpPr>
        <p:spPr>
          <a:xfrm>
            <a:off x="1493525" y="4881175"/>
            <a:ext cx="77109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http://www.theverge.com/2015/4/22/8381963/rube-goldberg-machine-contest-history-ideas</a:t>
            </a:r>
          </a:p>
        </p:txBody>
      </p:sp>
      <p:pic>
        <p:nvPicPr>
          <p:cNvPr id="279" name="Shape 2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525924"/>
            <a:ext cx="1493518" cy="258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Shape 2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06725" y="0"/>
            <a:ext cx="1583250" cy="235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Shape 28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9050" y="0"/>
            <a:ext cx="1221124" cy="2588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Shape 28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44153" y="2525924"/>
            <a:ext cx="1413850" cy="2184424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Shape 283"/>
          <p:cNvSpPr txBox="1"/>
          <p:nvPr>
            <p:ph type="title"/>
          </p:nvPr>
        </p:nvSpPr>
        <p:spPr>
          <a:xfrm>
            <a:off x="1710225" y="0"/>
            <a:ext cx="55965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69850" lvl="0" marL="0" rtl="0" algn="ctr">
              <a:spcBef>
                <a:spcPts val="0"/>
              </a:spcBef>
              <a:buClr>
                <a:srgbClr val="000000"/>
              </a:buClr>
              <a:buSzPct val="39285"/>
              <a:buFont typeface="Arial"/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GPars</a:t>
            </a:r>
          </a:p>
        </p:txBody>
      </p:sp>
      <p:sp>
        <p:nvSpPr>
          <p:cNvPr id="284" name="Shape 284"/>
          <p:cNvSpPr txBox="1"/>
          <p:nvPr>
            <p:ph idx="1" type="body"/>
          </p:nvPr>
        </p:nvSpPr>
        <p:spPr>
          <a:xfrm>
            <a:off x="4508325" y="572700"/>
            <a:ext cx="2798400" cy="4308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b="1" lang="en-GB" sz="2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dataflows</a:t>
            </a:r>
          </a:p>
          <a:p>
            <a:pPr lvl="0" rtl="0" algn="ctr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b="1" lang="en-GB" sz="2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remote execution</a:t>
            </a:r>
          </a:p>
          <a:p>
            <a:pPr lvl="0" rtl="0" algn="ctr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b="1" lang="en-GB" sz="2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Communicating Sequential Processes</a:t>
            </a:r>
          </a:p>
          <a:p>
            <a:pPr lvl="0" rtl="0" algn="ctr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b="1" lang="en-GB" sz="2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Software Transactional Memory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7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7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7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7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7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7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8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8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8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/>
          <p:nvPr>
            <p:ph type="title"/>
          </p:nvPr>
        </p:nvSpPr>
        <p:spPr>
          <a:xfrm>
            <a:off x="311700" y="445025"/>
            <a:ext cx="6405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Focus for this talk</a:t>
            </a:r>
          </a:p>
        </p:txBody>
      </p:sp>
      <p:sp>
        <p:nvSpPr>
          <p:cNvPr id="70" name="Shape 70"/>
          <p:cNvSpPr txBox="1"/>
          <p:nvPr>
            <p:ph idx="1" type="body"/>
          </p:nvPr>
        </p:nvSpPr>
        <p:spPr>
          <a:xfrm>
            <a:off x="311700" y="2010800"/>
            <a:ext cx="6405600" cy="2558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-GB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Framework that provides </a:t>
            </a:r>
            <a:r>
              <a:rPr b="1" lang="en-GB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high-level APIs and DSLs for writing concurrent and parallel code</a:t>
            </a:r>
            <a:r>
              <a:rPr b="1" lang="en-GB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both in Java and Groovy 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-GB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and support for concepts of </a:t>
            </a:r>
            <a:r>
              <a:rPr b="1" lang="en-GB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map/reduce, fork/join, asynchronous code, actors, agents, dataflows (not all mentioned)</a:t>
            </a:r>
            <a:r>
              <a:rPr b="1" lang="en-GB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deserves a little more attention, isn’t it?</a:t>
            </a:r>
          </a:p>
        </p:txBody>
      </p:sp>
      <p:pic>
        <p:nvPicPr>
          <p:cNvPr descr="A.0.gif" id="71" name="Shape 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17431" y="0"/>
            <a:ext cx="2426568" cy="4807796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Shape 72"/>
          <p:cNvSpPr txBox="1"/>
          <p:nvPr/>
        </p:nvSpPr>
        <p:spPr>
          <a:xfrm>
            <a:off x="1536500" y="4899900"/>
            <a:ext cx="7607400" cy="24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http://www.theverge.com/2015/4/22/8381963/rube-goldberg-machine-contest-history-ideas</a:t>
            </a:r>
          </a:p>
        </p:txBody>
      </p:sp>
      <p:sp>
        <p:nvSpPr>
          <p:cNvPr id="73" name="Shape 73"/>
          <p:cNvSpPr txBox="1"/>
          <p:nvPr>
            <p:ph idx="1" type="body"/>
          </p:nvPr>
        </p:nvSpPr>
        <p:spPr>
          <a:xfrm>
            <a:off x="311700" y="1208290"/>
            <a:ext cx="6405600" cy="802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GB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Great injustice is that you rarely meet </a:t>
            </a:r>
            <a:r>
              <a:rPr b="1" lang="en-GB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GPars </a:t>
            </a:r>
            <a:r>
              <a:rPr b="1" lang="en-GB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 both these lists.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 txBox="1"/>
          <p:nvPr>
            <p:ph type="title"/>
          </p:nvPr>
        </p:nvSpPr>
        <p:spPr>
          <a:xfrm>
            <a:off x="0" y="1849650"/>
            <a:ext cx="5054700" cy="1444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JAVA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OR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GROOVY?</a:t>
            </a:r>
          </a:p>
        </p:txBody>
      </p:sp>
      <p:sp>
        <p:nvSpPr>
          <p:cNvPr id="290" name="Shape 290"/>
          <p:cNvSpPr txBox="1"/>
          <p:nvPr/>
        </p:nvSpPr>
        <p:spPr>
          <a:xfrm>
            <a:off x="819675" y="4881175"/>
            <a:ext cx="83244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http://forevercuriousmuseum.org/events/rube-goldberg-machine-summer-camp-july-28-29-30-2015/</a:t>
            </a:r>
          </a:p>
        </p:txBody>
      </p:sp>
      <p:pic>
        <p:nvPicPr>
          <p:cNvPr id="291" name="Shape 2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4699" y="0"/>
            <a:ext cx="4089299" cy="4927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" name="Shape 2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2332" y="0"/>
            <a:ext cx="3891667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Shape 297"/>
          <p:cNvSpPr txBox="1"/>
          <p:nvPr>
            <p:ph idx="1" type="body"/>
          </p:nvPr>
        </p:nvSpPr>
        <p:spPr>
          <a:xfrm>
            <a:off x="0" y="747900"/>
            <a:ext cx="5252400" cy="1128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If multiple threads access the same mutable state variable without appropriate synchronization, your program is broken.</a:t>
            </a:r>
          </a:p>
        </p:txBody>
      </p:sp>
      <p:sp>
        <p:nvSpPr>
          <p:cNvPr id="298" name="Shape 298"/>
          <p:cNvSpPr txBox="1"/>
          <p:nvPr>
            <p:ph idx="1" type="body"/>
          </p:nvPr>
        </p:nvSpPr>
        <p:spPr>
          <a:xfrm>
            <a:off x="0" y="2727600"/>
            <a:ext cx="5252400" cy="2415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There are three ways to fix it: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Don’t share the state variable across threads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en-GB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Make the state variable immutable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Use synchronization whenever accessing the state variable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hape 303"/>
          <p:cNvSpPr txBox="1"/>
          <p:nvPr/>
        </p:nvSpPr>
        <p:spPr>
          <a:xfrm>
            <a:off x="0" y="0"/>
            <a:ext cx="910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final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latin typeface="Consolas"/>
                <a:ea typeface="Consolas"/>
                <a:cs typeface="Consolas"/>
                <a:sym typeface="Consolas"/>
              </a:rPr>
              <a:t>ImmutableJavaPerson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private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final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name;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private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final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Collection&lt;</a:t>
            </a:r>
            <a:r>
              <a:rPr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tweets;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latin typeface="Consolas"/>
                <a:ea typeface="Consolas"/>
                <a:cs typeface="Consolas"/>
                <a:sym typeface="Consolas"/>
              </a:rPr>
              <a:t>ImmutableJavaPerson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ED6A43"/>
                </a:solidFill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Collection&lt;</a:t>
            </a:r>
            <a:r>
              <a:rPr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ED6A43"/>
                </a:solidFill>
                <a:latin typeface="Consolas"/>
                <a:ea typeface="Consolas"/>
                <a:cs typeface="Consolas"/>
                <a:sym typeface="Consolas"/>
              </a:rPr>
              <a:t>tweets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name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name;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tweets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ArrayList&lt;&gt;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(tweets);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latin typeface="Consolas"/>
                <a:ea typeface="Consolas"/>
                <a:cs typeface="Consolas"/>
                <a:sym typeface="Consolas"/>
              </a:rPr>
              <a:t>getName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name;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Collection&lt;</a:t>
            </a:r>
            <a:r>
              <a:rPr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latin typeface="Consolas"/>
                <a:ea typeface="Consolas"/>
                <a:cs typeface="Consolas"/>
                <a:sym typeface="Consolas"/>
              </a:rPr>
              <a:t>getTweets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unmodifiableCollection(tweets);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@Override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boolean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latin typeface="Consolas"/>
                <a:ea typeface="Consolas"/>
                <a:cs typeface="Consolas"/>
                <a:sym typeface="Consolas"/>
              </a:rPr>
              <a:t>equals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Object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ED6A43"/>
                </a:solidFill>
                <a:latin typeface="Consolas"/>
                <a:ea typeface="Consolas"/>
                <a:cs typeface="Consolas"/>
                <a:sym typeface="Consolas"/>
              </a:rPr>
              <a:t>o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o)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(o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null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||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getClass()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!=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o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getClass())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false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b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ImmutableJavaPerson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that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ImmutableJavaPerson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 o;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b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(name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!=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null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?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!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equals(that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name)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that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name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!=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null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false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tweets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!=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null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?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tweets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equals(that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tweets)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that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tweets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null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b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@Override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latin typeface="Consolas"/>
                <a:ea typeface="Consolas"/>
                <a:cs typeface="Consolas"/>
                <a:sym typeface="Consolas"/>
              </a:rPr>
              <a:t>hashCode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result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name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!=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null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?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name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hashCode()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result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31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result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(tweets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!=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null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?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tweets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hashCode()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result;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 txBox="1"/>
          <p:nvPr/>
        </p:nvSpPr>
        <p:spPr>
          <a:xfrm>
            <a:off x="0" y="0"/>
            <a:ext cx="910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   @Override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boolean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latin typeface="Consolas"/>
                <a:ea typeface="Consolas"/>
                <a:cs typeface="Consolas"/>
                <a:sym typeface="Consolas"/>
              </a:rPr>
              <a:t>equals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Object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ED6A43"/>
                </a:solidFill>
                <a:latin typeface="Consolas"/>
                <a:ea typeface="Consolas"/>
                <a:cs typeface="Consolas"/>
                <a:sym typeface="Consolas"/>
              </a:rPr>
              <a:t>o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o)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(o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null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||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getClass()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!=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o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getClass())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false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b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ImmutableJavaPerson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that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ImmutableJavaPerson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 o;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(name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!=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null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?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!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equals(that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name)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that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name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!=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null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false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tweets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!=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null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?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tweets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equals(that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tweets)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that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tweets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null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@Override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latin typeface="Consolas"/>
                <a:ea typeface="Consolas"/>
                <a:cs typeface="Consolas"/>
                <a:sym typeface="Consolas"/>
              </a:rPr>
              <a:t>hashCode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result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name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!=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null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?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name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hashCode()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result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31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result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(tweets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!=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null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?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tweets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hashCode()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result;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Shape 313"/>
          <p:cNvSpPr txBox="1"/>
          <p:nvPr/>
        </p:nvSpPr>
        <p:spPr>
          <a:xfrm>
            <a:off x="0" y="0"/>
            <a:ext cx="4112100" cy="12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@Immutable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latin typeface="Consolas"/>
                <a:ea typeface="Consolas"/>
                <a:cs typeface="Consolas"/>
                <a:sym typeface="Consolas"/>
              </a:rPr>
              <a:t>ImmutableGroovyPerson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name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Collection&lt;String&gt;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tweets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314" name="Shape 314"/>
          <p:cNvGrpSpPr/>
          <p:nvPr/>
        </p:nvGrpSpPr>
        <p:grpSpPr>
          <a:xfrm>
            <a:off x="0" y="1250100"/>
            <a:ext cx="9144003" cy="3893400"/>
            <a:chOff x="0" y="1250100"/>
            <a:chExt cx="9191801" cy="3893400"/>
          </a:xfrm>
        </p:grpSpPr>
        <p:pic>
          <p:nvPicPr>
            <p:cNvPr id="315" name="Shape 31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625300" y="1250100"/>
              <a:ext cx="3893400" cy="3893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6" name="Shape 316"/>
            <p:cNvPicPr preferRelativeResize="0"/>
            <p:nvPr/>
          </p:nvPicPr>
          <p:blipFill rotWithShape="1">
            <a:blip r:embed="rId3">
              <a:alphaModFix/>
            </a:blip>
            <a:srcRect b="0" l="0" r="70174" t="0"/>
            <a:stretch/>
          </p:blipFill>
          <p:spPr>
            <a:xfrm>
              <a:off x="0" y="1250100"/>
              <a:ext cx="1161224" cy="3893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7" name="Shape 317"/>
            <p:cNvPicPr preferRelativeResize="0"/>
            <p:nvPr/>
          </p:nvPicPr>
          <p:blipFill rotWithShape="1">
            <a:blip r:embed="rId3">
              <a:alphaModFix/>
            </a:blip>
            <a:srcRect b="0" l="10120" r="70174" t="0"/>
            <a:stretch/>
          </p:blipFill>
          <p:spPr>
            <a:xfrm>
              <a:off x="874324" y="1250100"/>
              <a:ext cx="767174" cy="3893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8" name="Shape 318"/>
            <p:cNvPicPr preferRelativeResize="0"/>
            <p:nvPr/>
          </p:nvPicPr>
          <p:blipFill rotWithShape="1">
            <a:blip r:embed="rId3">
              <a:alphaModFix/>
            </a:blip>
            <a:srcRect b="0" l="10120" r="70174" t="0"/>
            <a:stretch/>
          </p:blipFill>
          <p:spPr>
            <a:xfrm>
              <a:off x="1641499" y="1250100"/>
              <a:ext cx="767174" cy="3893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9" name="Shape 319"/>
            <p:cNvPicPr preferRelativeResize="0"/>
            <p:nvPr/>
          </p:nvPicPr>
          <p:blipFill rotWithShape="1">
            <a:blip r:embed="rId3">
              <a:alphaModFix/>
            </a:blip>
            <a:srcRect b="0" l="10120" r="70174" t="0"/>
            <a:stretch/>
          </p:blipFill>
          <p:spPr>
            <a:xfrm>
              <a:off x="2408674" y="1250100"/>
              <a:ext cx="767174" cy="3893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0" name="Shape 320"/>
            <p:cNvPicPr preferRelativeResize="0"/>
            <p:nvPr/>
          </p:nvPicPr>
          <p:blipFill rotWithShape="1">
            <a:blip r:embed="rId3">
              <a:alphaModFix/>
            </a:blip>
            <a:srcRect b="0" l="10120" r="70174" t="0"/>
            <a:stretch/>
          </p:blipFill>
          <p:spPr>
            <a:xfrm>
              <a:off x="5912824" y="1250100"/>
              <a:ext cx="767174" cy="3893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1" name="Shape 321"/>
            <p:cNvPicPr preferRelativeResize="0"/>
            <p:nvPr/>
          </p:nvPicPr>
          <p:blipFill rotWithShape="1">
            <a:blip r:embed="rId3">
              <a:alphaModFix/>
            </a:blip>
            <a:srcRect b="0" l="71503" r="0" t="0"/>
            <a:stretch/>
          </p:blipFill>
          <p:spPr>
            <a:xfrm>
              <a:off x="8082325" y="1250100"/>
              <a:ext cx="1109475" cy="3893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2" name="Shape 322"/>
            <p:cNvPicPr preferRelativeResize="0"/>
            <p:nvPr/>
          </p:nvPicPr>
          <p:blipFill rotWithShape="1">
            <a:blip r:embed="rId3">
              <a:alphaModFix/>
            </a:blip>
            <a:srcRect b="0" l="10120" r="70174" t="0"/>
            <a:stretch/>
          </p:blipFill>
          <p:spPr>
            <a:xfrm>
              <a:off x="6679999" y="1250100"/>
              <a:ext cx="767174" cy="3893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3" name="Shape 323"/>
            <p:cNvPicPr preferRelativeResize="0"/>
            <p:nvPr/>
          </p:nvPicPr>
          <p:blipFill rotWithShape="1">
            <a:blip r:embed="rId3">
              <a:alphaModFix/>
            </a:blip>
            <a:srcRect b="0" l="10120" r="70174" t="0"/>
            <a:stretch/>
          </p:blipFill>
          <p:spPr>
            <a:xfrm>
              <a:off x="7412999" y="1250100"/>
              <a:ext cx="767174" cy="38934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Shape 328"/>
          <p:cNvSpPr txBox="1"/>
          <p:nvPr/>
        </p:nvSpPr>
        <p:spPr>
          <a:xfrm>
            <a:off x="0" y="0"/>
            <a:ext cx="4112100" cy="12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@Immutable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latin typeface="Consolas"/>
                <a:ea typeface="Consolas"/>
                <a:cs typeface="Consolas"/>
                <a:sym typeface="Consolas"/>
              </a:rPr>
              <a:t>ImmutableGroovyPerson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name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Collection&lt;String&gt;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tweets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329" name="Shape 329"/>
          <p:cNvGrpSpPr/>
          <p:nvPr/>
        </p:nvGrpSpPr>
        <p:grpSpPr>
          <a:xfrm>
            <a:off x="0" y="1250100"/>
            <a:ext cx="9144003" cy="3893400"/>
            <a:chOff x="0" y="1250100"/>
            <a:chExt cx="9144003" cy="3893400"/>
          </a:xfrm>
        </p:grpSpPr>
        <p:grpSp>
          <p:nvGrpSpPr>
            <p:cNvPr id="330" name="Shape 330"/>
            <p:cNvGrpSpPr/>
            <p:nvPr/>
          </p:nvGrpSpPr>
          <p:grpSpPr>
            <a:xfrm>
              <a:off x="0" y="1250100"/>
              <a:ext cx="9144003" cy="3893400"/>
              <a:chOff x="0" y="1250100"/>
              <a:chExt cx="9191801" cy="3893400"/>
            </a:xfrm>
          </p:grpSpPr>
          <p:pic>
            <p:nvPicPr>
              <p:cNvPr id="331" name="Shape 331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2625300" y="1250100"/>
                <a:ext cx="3893400" cy="38934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32" name="Shape 33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70174" t="0"/>
              <a:stretch/>
            </p:blipFill>
            <p:spPr>
              <a:xfrm>
                <a:off x="0" y="1250100"/>
                <a:ext cx="1161224" cy="38934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33" name="Shape 333"/>
              <p:cNvPicPr preferRelativeResize="0"/>
              <p:nvPr/>
            </p:nvPicPr>
            <p:blipFill rotWithShape="1">
              <a:blip r:embed="rId3">
                <a:alphaModFix/>
              </a:blip>
              <a:srcRect b="0" l="10120" r="70174" t="0"/>
              <a:stretch/>
            </p:blipFill>
            <p:spPr>
              <a:xfrm>
                <a:off x="874324" y="1250100"/>
                <a:ext cx="767174" cy="38934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34" name="Shape 334"/>
              <p:cNvPicPr preferRelativeResize="0"/>
              <p:nvPr/>
            </p:nvPicPr>
            <p:blipFill rotWithShape="1">
              <a:blip r:embed="rId3">
                <a:alphaModFix/>
              </a:blip>
              <a:srcRect b="0" l="10120" r="70174" t="0"/>
              <a:stretch/>
            </p:blipFill>
            <p:spPr>
              <a:xfrm>
                <a:off x="1641499" y="1250100"/>
                <a:ext cx="767174" cy="38934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35" name="Shape 335"/>
              <p:cNvPicPr preferRelativeResize="0"/>
              <p:nvPr/>
            </p:nvPicPr>
            <p:blipFill rotWithShape="1">
              <a:blip r:embed="rId3">
                <a:alphaModFix/>
              </a:blip>
              <a:srcRect b="0" l="10120" r="70174" t="0"/>
              <a:stretch/>
            </p:blipFill>
            <p:spPr>
              <a:xfrm>
                <a:off x="2408674" y="1250100"/>
                <a:ext cx="767174" cy="38934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36" name="Shape 336"/>
              <p:cNvPicPr preferRelativeResize="0"/>
              <p:nvPr/>
            </p:nvPicPr>
            <p:blipFill rotWithShape="1">
              <a:blip r:embed="rId3">
                <a:alphaModFix/>
              </a:blip>
              <a:srcRect b="0" l="10120" r="70174" t="0"/>
              <a:stretch/>
            </p:blipFill>
            <p:spPr>
              <a:xfrm>
                <a:off x="5912824" y="1250100"/>
                <a:ext cx="767174" cy="38934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37" name="Shape 337"/>
              <p:cNvPicPr preferRelativeResize="0"/>
              <p:nvPr/>
            </p:nvPicPr>
            <p:blipFill rotWithShape="1">
              <a:blip r:embed="rId3">
                <a:alphaModFix/>
              </a:blip>
              <a:srcRect b="0" l="71503" r="0" t="0"/>
              <a:stretch/>
            </p:blipFill>
            <p:spPr>
              <a:xfrm>
                <a:off x="8082325" y="1250100"/>
                <a:ext cx="1109475" cy="38934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38" name="Shape 338"/>
              <p:cNvPicPr preferRelativeResize="0"/>
              <p:nvPr/>
            </p:nvPicPr>
            <p:blipFill rotWithShape="1">
              <a:blip r:embed="rId3">
                <a:alphaModFix/>
              </a:blip>
              <a:srcRect b="0" l="10120" r="70174" t="0"/>
              <a:stretch/>
            </p:blipFill>
            <p:spPr>
              <a:xfrm>
                <a:off x="6679999" y="1250100"/>
                <a:ext cx="767174" cy="38934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39" name="Shape 339"/>
              <p:cNvPicPr preferRelativeResize="0"/>
              <p:nvPr/>
            </p:nvPicPr>
            <p:blipFill rotWithShape="1">
              <a:blip r:embed="rId3">
                <a:alphaModFix/>
              </a:blip>
              <a:srcRect b="0" l="10120" r="70174" t="0"/>
              <a:stretch/>
            </p:blipFill>
            <p:spPr>
              <a:xfrm>
                <a:off x="7412999" y="1250100"/>
                <a:ext cx="767174" cy="38934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340" name="Shape 340"/>
            <p:cNvPicPr preferRelativeResize="0"/>
            <p:nvPr/>
          </p:nvPicPr>
          <p:blipFill rotWithShape="1">
            <a:blip r:embed="rId3">
              <a:alphaModFix/>
            </a:blip>
            <a:srcRect b="11774" l="10120" r="70175" t="10301"/>
            <a:stretch/>
          </p:blipFill>
          <p:spPr>
            <a:xfrm>
              <a:off x="3697425" y="1651000"/>
              <a:ext cx="1714174" cy="3033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1" name="Shape 34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143000" y="1977600"/>
              <a:ext cx="6858000" cy="24384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Shape 346"/>
          <p:cNvSpPr txBox="1"/>
          <p:nvPr/>
        </p:nvSpPr>
        <p:spPr>
          <a:xfrm>
            <a:off x="2464800" y="225450"/>
            <a:ext cx="4214400" cy="46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class SynchronizedCounter {</a:t>
            </a:r>
            <a:b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int atomicCounter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int counter</a:t>
            </a:r>
            <a:b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@Synchronized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latin typeface="Consolas"/>
                <a:ea typeface="Consolas"/>
                <a:cs typeface="Consolas"/>
                <a:sym typeface="Consolas"/>
              </a:rPr>
              <a:t>incrementAndGet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atomicCounter = atomicCounter + 1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return atomicCounter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}</a:t>
            </a:r>
            <a:b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@WithReadLock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latin typeface="Consolas"/>
                <a:ea typeface="Consolas"/>
                <a:cs typeface="Consolas"/>
                <a:sym typeface="Consolas"/>
              </a:rPr>
              <a:t>value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counter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}</a:t>
            </a:r>
            <a:b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@WithWriteLock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latin typeface="Consolas"/>
                <a:ea typeface="Consolas"/>
                <a:cs typeface="Consolas"/>
                <a:sym typeface="Consolas"/>
              </a:rPr>
              <a:t>increment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counter = counter + 1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Shape 351"/>
          <p:cNvSpPr txBox="1"/>
          <p:nvPr/>
        </p:nvSpPr>
        <p:spPr>
          <a:xfrm>
            <a:off x="1812450" y="1205550"/>
            <a:ext cx="5519100" cy="27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thread1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Thread.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start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println "Hello from ${Thread.currentThread().name}"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b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thread2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Thread.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startDaemon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println "Hello from ${Thread.currentThread().name}"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b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[ thread1, thread2 ]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*.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join()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Shape 356"/>
          <p:cNvSpPr txBox="1"/>
          <p:nvPr/>
        </p:nvSpPr>
        <p:spPr>
          <a:xfrm>
            <a:off x="1491300" y="1465200"/>
            <a:ext cx="6161400" cy="221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process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([</a:t>
            </a:r>
            <a:r>
              <a:rPr lang="en-GB">
                <a:solidFill>
                  <a:srgbClr val="183691"/>
                </a:solidFill>
                <a:latin typeface="Consolas"/>
                <a:ea typeface="Consolas"/>
                <a:cs typeface="Consolas"/>
                <a:sym typeface="Consolas"/>
              </a:rPr>
              <a:t>'git'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>
                <a:solidFill>
                  <a:srgbClr val="183691"/>
                </a:solidFill>
                <a:latin typeface="Consolas"/>
                <a:ea typeface="Consolas"/>
                <a:cs typeface="Consolas"/>
                <a:sym typeface="Consolas"/>
              </a:rPr>
              <a:t>'status'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])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execute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([],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File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183691"/>
                </a:solidFill>
                <a:latin typeface="Consolas"/>
                <a:ea typeface="Consolas"/>
                <a:cs typeface="Consolas"/>
                <a:sym typeface="Consolas"/>
              </a:rPr>
              <a:t>'.'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71D5D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def processOutput = new StringWriter()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process.consumeProcessOutput processOutput, processOutput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process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waitFor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0086B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println processOutput.toString().trim()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Shape 361"/>
          <p:cNvSpPr txBox="1"/>
          <p:nvPr/>
        </p:nvSpPr>
        <p:spPr>
          <a:xfrm>
            <a:off x="472800" y="0"/>
            <a:ext cx="8198400" cy="275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config = new CompilerConfiguration()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config.addCompilationCustomizers(new ASTTransformationCustomizer(</a:t>
            </a:r>
            <a:r>
              <a:rPr b="1"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ThreadInterrupt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binding = new Binding(i:0)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shell = new GroovyShell(binding,config)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Thread.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start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shell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evaluate(userCode)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t.join(1000)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if (t.alive)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interrupt()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  <p:sp>
        <p:nvSpPr>
          <p:cNvPr id="362" name="Shape 362"/>
          <p:cNvSpPr txBox="1"/>
          <p:nvPr/>
        </p:nvSpPr>
        <p:spPr>
          <a:xfrm>
            <a:off x="3914150" y="1235950"/>
            <a:ext cx="4880400" cy="178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@</a:t>
            </a:r>
            <a:r>
              <a:rPr b="1"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TimedInterrupt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value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unit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=TimeUnit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SECONDS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class FibCalculator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fib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n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?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n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fib(n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fib(n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B7B7B7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63" name="Shape 363"/>
          <p:cNvSpPr txBox="1"/>
          <p:nvPr/>
        </p:nvSpPr>
        <p:spPr>
          <a:xfrm>
            <a:off x="472800" y="3309450"/>
            <a:ext cx="5180400" cy="13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@</a:t>
            </a:r>
            <a:r>
              <a:rPr b="1"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ConditionalInterrupt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({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Quotas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.disallow(</a:t>
            </a:r>
            <a:r>
              <a:rPr lang="en-GB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'user'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class UserService {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longRunningRequest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 {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3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3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/>
          <p:nvPr>
            <p:ph type="title"/>
          </p:nvPr>
        </p:nvSpPr>
        <p:spPr>
          <a:xfrm>
            <a:off x="311700" y="445025"/>
            <a:ext cx="6405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Focus for this talk</a:t>
            </a:r>
          </a:p>
        </p:txBody>
      </p:sp>
      <p:sp>
        <p:nvSpPr>
          <p:cNvPr id="79" name="Shape 79"/>
          <p:cNvSpPr txBox="1"/>
          <p:nvPr>
            <p:ph idx="1" type="body"/>
          </p:nvPr>
        </p:nvSpPr>
        <p:spPr>
          <a:xfrm>
            <a:off x="311700" y="1152475"/>
            <a:ext cx="6405600" cy="1125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GB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 this talk we will try to fix it. One by one, </a:t>
            </a:r>
            <a:r>
              <a:rPr b="1" lang="en-GB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we will explore various use cases of GPars</a:t>
            </a:r>
            <a:r>
              <a:rPr b="1" lang="en-GB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with all its pragmatism and conciseness. </a:t>
            </a:r>
          </a:p>
        </p:txBody>
      </p:sp>
      <p:pic>
        <p:nvPicPr>
          <p:cNvPr descr="A.0.gif" id="80" name="Shape 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17431" y="0"/>
            <a:ext cx="2426568" cy="4807796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Shape 81"/>
          <p:cNvSpPr txBox="1"/>
          <p:nvPr/>
        </p:nvSpPr>
        <p:spPr>
          <a:xfrm>
            <a:off x="1536500" y="4899900"/>
            <a:ext cx="7607400" cy="24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http://www.theverge.com/2015/4/22/8381963/rube-goldberg-machine-contest-history-ideas</a:t>
            </a:r>
          </a:p>
        </p:txBody>
      </p:sp>
      <p:sp>
        <p:nvSpPr>
          <p:cNvPr id="82" name="Shape 82"/>
          <p:cNvSpPr txBox="1"/>
          <p:nvPr>
            <p:ph idx="1" type="body"/>
          </p:nvPr>
        </p:nvSpPr>
        <p:spPr>
          <a:xfrm>
            <a:off x="311700" y="2278375"/>
            <a:ext cx="6405600" cy="1094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GB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Not forgetting neither plain Java nor Groovy adepts</a:t>
            </a:r>
            <a:r>
              <a:rPr b="1" lang="en-GB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we will use Groovy to empower our solutions and ensure that everything works from Java the same way.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Shape 368"/>
          <p:cNvSpPr txBox="1"/>
          <p:nvPr/>
        </p:nvSpPr>
        <p:spPr>
          <a:xfrm>
            <a:off x="307350" y="254475"/>
            <a:ext cx="46398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"Hello from </a:t>
            </a:r>
            <a:r>
              <a:rPr lang="en-GB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${Thread.currentThread().name}</a:t>
            </a:r>
            <a:r>
              <a:rPr lang="en-GB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</a:p>
        </p:txBody>
      </p:sp>
      <p:sp>
        <p:nvSpPr>
          <p:cNvPr id="369" name="Shape 369"/>
          <p:cNvSpPr txBox="1"/>
          <p:nvPr/>
        </p:nvSpPr>
        <p:spPr>
          <a:xfrm>
            <a:off x="6638275" y="254475"/>
            <a:ext cx="19836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183691"/>
                </a:solidFill>
                <a:latin typeface="Consolas"/>
                <a:ea typeface="Consolas"/>
                <a:cs typeface="Consolas"/>
                <a:sym typeface="Consolas"/>
              </a:rPr>
              <a:t>'''Multi-line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183691"/>
                </a:solidFill>
                <a:latin typeface="Consolas"/>
                <a:ea typeface="Consolas"/>
                <a:cs typeface="Consolas"/>
                <a:sym typeface="Consolas"/>
              </a:rPr>
              <a:t>strings'''</a:t>
            </a:r>
          </a:p>
        </p:txBody>
      </p:sp>
      <p:sp>
        <p:nvSpPr>
          <p:cNvPr id="370" name="Shape 370"/>
          <p:cNvSpPr txBox="1"/>
          <p:nvPr/>
        </p:nvSpPr>
        <p:spPr>
          <a:xfrm>
            <a:off x="2339400" y="754700"/>
            <a:ext cx="6804600" cy="6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numbers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[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]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colors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[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red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-GB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'#ff0000'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green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-GB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'#00ff00'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blue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-GB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'#0000ff'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]</a:t>
            </a:r>
          </a:p>
        </p:txBody>
      </p:sp>
      <p:sp>
        <p:nvSpPr>
          <p:cNvPr id="371" name="Shape 371"/>
          <p:cNvSpPr txBox="1"/>
          <p:nvPr/>
        </p:nvSpPr>
        <p:spPr>
          <a:xfrm>
            <a:off x="444000" y="1981550"/>
            <a:ext cx="4070400" cy="7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user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?.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displayName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user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?: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'unknown'</a:t>
            </a:r>
          </a:p>
        </p:txBody>
      </p:sp>
      <p:sp>
        <p:nvSpPr>
          <p:cNvPr id="372" name="Shape 372"/>
          <p:cNvSpPr txBox="1"/>
          <p:nvPr/>
        </p:nvSpPr>
        <p:spPr>
          <a:xfrm>
            <a:off x="5365500" y="1492525"/>
            <a:ext cx="3441300" cy="7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Clousure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sum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a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b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Clouse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increment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sum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curry(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</p:txBody>
      </p:sp>
      <p:sp>
        <p:nvSpPr>
          <p:cNvPr id="373" name="Shape 373"/>
          <p:cNvSpPr txBox="1"/>
          <p:nvPr/>
        </p:nvSpPr>
        <p:spPr>
          <a:xfrm>
            <a:off x="3971725" y="2440200"/>
            <a:ext cx="4921500" cy="6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assert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'text'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'text'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assert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&lt;=&gt;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-1</a:t>
            </a:r>
          </a:p>
        </p:txBody>
      </p:sp>
      <p:sp>
        <p:nvSpPr>
          <p:cNvPr id="374" name="Shape 374"/>
          <p:cNvSpPr txBox="1"/>
          <p:nvPr/>
        </p:nvSpPr>
        <p:spPr>
          <a:xfrm>
            <a:off x="1702225" y="1486912"/>
            <a:ext cx="22695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carNames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car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*.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</a:p>
        </p:txBody>
      </p:sp>
      <p:sp>
        <p:nvSpPr>
          <p:cNvPr id="375" name="Shape 375"/>
          <p:cNvSpPr txBox="1"/>
          <p:nvPr/>
        </p:nvSpPr>
        <p:spPr>
          <a:xfrm>
            <a:off x="74025" y="2697050"/>
            <a:ext cx="3823800" cy="10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Object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str1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'text'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str2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str1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assert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str1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length()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str2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length()</a:t>
            </a:r>
          </a:p>
        </p:txBody>
      </p:sp>
      <p:sp>
        <p:nvSpPr>
          <p:cNvPr id="376" name="Shape 376"/>
          <p:cNvSpPr txBox="1"/>
          <p:nvPr/>
        </p:nvSpPr>
        <p:spPr>
          <a:xfrm>
            <a:off x="2123875" y="4219500"/>
            <a:ext cx="4514400" cy="6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@IgnoreIf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({ os.linux || jdk.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version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8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})</a:t>
            </a:r>
          </a:p>
        </p:txBody>
      </p:sp>
      <p:sp>
        <p:nvSpPr>
          <p:cNvPr id="377" name="Shape 377"/>
          <p:cNvSpPr txBox="1"/>
          <p:nvPr/>
        </p:nvSpPr>
        <p:spPr>
          <a:xfrm>
            <a:off x="3174000" y="3627300"/>
            <a:ext cx="5970000" cy="59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sneakyThrow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 {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throw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IOException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"i don't care"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}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Shape 382"/>
          <p:cNvSpPr txBox="1"/>
          <p:nvPr/>
        </p:nvSpPr>
        <p:spPr>
          <a:xfrm>
            <a:off x="0" y="234350"/>
            <a:ext cx="8288700" cy="4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rows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Sql.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newInstance(url, user, password, driver)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rows </a:t>
            </a:r>
            <a:r>
              <a:rPr lang="en-GB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"SELECT * FROM table"</a:t>
            </a:r>
          </a:p>
        </p:txBody>
      </p:sp>
      <p:sp>
        <p:nvSpPr>
          <p:cNvPr id="383" name="Shape 383"/>
          <p:cNvSpPr txBox="1"/>
          <p:nvPr/>
        </p:nvSpPr>
        <p:spPr>
          <a:xfrm>
            <a:off x="0" y="826400"/>
            <a:ext cx="4625400" cy="15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..&lt;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collect { it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%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println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list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find { it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7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nums)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println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'yes'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println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persons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max({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person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person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age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5.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times {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println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'hello!'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println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list[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..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84" name="Shape 384"/>
          <p:cNvSpPr txBox="1"/>
          <p:nvPr/>
        </p:nvSpPr>
        <p:spPr>
          <a:xfrm>
            <a:off x="694800" y="3860675"/>
            <a:ext cx="8449200" cy="9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increment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number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delta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{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connectJdbc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Map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params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{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connectJdbc(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url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-GB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'jdbc://'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driver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-GB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'generic'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username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-GB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'admin'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password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-GB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'admin'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85" name="Shape 385"/>
          <p:cNvSpPr txBox="1"/>
          <p:nvPr/>
        </p:nvSpPr>
        <p:spPr>
          <a:xfrm>
            <a:off x="86250" y="2711400"/>
            <a:ext cx="4070400" cy="66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File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'poem.txt'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eachLine 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line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println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line 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  <p:sp>
        <p:nvSpPr>
          <p:cNvPr id="386" name="Shape 386"/>
          <p:cNvSpPr txBox="1"/>
          <p:nvPr/>
        </p:nvSpPr>
        <p:spPr>
          <a:xfrm>
            <a:off x="4156650" y="959825"/>
            <a:ext cx="5007900" cy="23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json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JsonSlurper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parseText(jsonText)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json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clients[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location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country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code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b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xml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XmlSlurper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parseText(xmlText)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xml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clients[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location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country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@code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xmlBuilder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root(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attribute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28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elem1(</a:t>
            </a:r>
            <a:r>
              <a:rPr lang="en-GB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'hello'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elem2(</a:t>
            </a:r>
            <a:r>
              <a:rPr lang="en-GB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'xml'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Shape 391"/>
          <p:cNvSpPr txBox="1"/>
          <p:nvPr/>
        </p:nvSpPr>
        <p:spPr>
          <a:xfrm>
            <a:off x="333050" y="764800"/>
            <a:ext cx="2214000" cy="33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@TypeChecked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@CompileStatic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b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@Canonical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@InheritConstructors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@Lazy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@Sortable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@Builder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@Delegate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@Memoized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@Singleton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@Log</a:t>
            </a:r>
          </a:p>
        </p:txBody>
      </p:sp>
      <p:sp>
        <p:nvSpPr>
          <p:cNvPr id="392" name="Shape 392"/>
          <p:cNvSpPr txBox="1"/>
          <p:nvPr/>
        </p:nvSpPr>
        <p:spPr>
          <a:xfrm>
            <a:off x="0" y="74025"/>
            <a:ext cx="9016500" cy="6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@Grab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group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'org.springframework'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module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'spring-orm'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version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'4.3.8.RELEASE'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import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org.springframework.jdbc.core.JdbcTemplate</a:t>
            </a:r>
          </a:p>
        </p:txBody>
      </p:sp>
      <p:sp>
        <p:nvSpPr>
          <p:cNvPr id="393" name="Shape 393"/>
          <p:cNvSpPr txBox="1"/>
          <p:nvPr/>
        </p:nvSpPr>
        <p:spPr>
          <a:xfrm>
            <a:off x="283700" y="4391100"/>
            <a:ext cx="85479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GroovyShell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(variables)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evaluate </a:t>
            </a:r>
            <a:r>
              <a:rPr lang="en-GB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'println persons.sort { person -&gt; person.name }'</a:t>
            </a:r>
          </a:p>
        </p:txBody>
      </p:sp>
      <p:sp>
        <p:nvSpPr>
          <p:cNvPr id="394" name="Shape 394"/>
          <p:cNvSpPr txBox="1"/>
          <p:nvPr/>
        </p:nvSpPr>
        <p:spPr>
          <a:xfrm>
            <a:off x="3120600" y="3515337"/>
            <a:ext cx="37989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please show the square_root of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100</a:t>
            </a:r>
          </a:p>
        </p:txBody>
      </p:sp>
      <p:sp>
        <p:nvSpPr>
          <p:cNvPr id="395" name="Shape 395"/>
          <p:cNvSpPr txBox="1"/>
          <p:nvPr/>
        </p:nvSpPr>
        <p:spPr>
          <a:xfrm>
            <a:off x="2849275" y="838700"/>
            <a:ext cx="6228900" cy="12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MetaProgramming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{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methodMissing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methodName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methodArgs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{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Number.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metaClass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doubleIt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{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delegate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ReturnStatement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returnStatement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macro {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"42"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96" name="Shape 396"/>
          <p:cNvSpPr txBox="1"/>
          <p:nvPr/>
        </p:nvSpPr>
        <p:spPr>
          <a:xfrm>
            <a:off x="2244900" y="2232462"/>
            <a:ext cx="4358400" cy="8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MyNumber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MyNumber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plus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MyNumber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other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{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  <p:sp>
        <p:nvSpPr>
          <p:cNvPr id="397" name="Shape 397"/>
          <p:cNvSpPr txBox="1"/>
          <p:nvPr/>
        </p:nvSpPr>
        <p:spPr>
          <a:xfrm>
            <a:off x="5205200" y="2910950"/>
            <a:ext cx="3021900" cy="4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trait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DatabaseTest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{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 }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2" name="Shape 4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6215952" cy="4797928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Shape 403"/>
          <p:cNvSpPr txBox="1"/>
          <p:nvPr/>
        </p:nvSpPr>
        <p:spPr>
          <a:xfrm>
            <a:off x="3325950" y="4881175"/>
            <a:ext cx="58182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https://www.pinterest.com/pin/527554543837493577/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Shape 408"/>
          <p:cNvSpPr/>
          <p:nvPr/>
        </p:nvSpPr>
        <p:spPr>
          <a:xfrm>
            <a:off x="4779937" y="2950712"/>
            <a:ext cx="240000" cy="240000"/>
          </a:xfrm>
          <a:prstGeom prst="rect">
            <a:avLst/>
          </a:prstGeom>
          <a:solidFill>
            <a:srgbClr val="98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09" name="Shape 409"/>
          <p:cNvSpPr/>
          <p:nvPr/>
        </p:nvSpPr>
        <p:spPr>
          <a:xfrm>
            <a:off x="4385887" y="1383325"/>
            <a:ext cx="310500" cy="3105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410" name="Shape 410"/>
          <p:cNvSpPr/>
          <p:nvPr/>
        </p:nvSpPr>
        <p:spPr>
          <a:xfrm>
            <a:off x="3628837" y="1602112"/>
            <a:ext cx="310500" cy="268500"/>
          </a:xfrm>
          <a:prstGeom prst="triangle">
            <a:avLst>
              <a:gd fmla="val 50000" name="adj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11" name="Shape 411"/>
          <p:cNvSpPr/>
          <p:nvPr/>
        </p:nvSpPr>
        <p:spPr>
          <a:xfrm>
            <a:off x="3628837" y="2112712"/>
            <a:ext cx="420600" cy="4206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412" name="Shape 412"/>
          <p:cNvSpPr/>
          <p:nvPr/>
        </p:nvSpPr>
        <p:spPr>
          <a:xfrm>
            <a:off x="5313012" y="2827962"/>
            <a:ext cx="194700" cy="1947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413" name="Shape 413"/>
          <p:cNvSpPr/>
          <p:nvPr/>
        </p:nvSpPr>
        <p:spPr>
          <a:xfrm>
            <a:off x="4155187" y="3280762"/>
            <a:ext cx="771900" cy="667500"/>
          </a:xfrm>
          <a:prstGeom prst="triangle">
            <a:avLst>
              <a:gd fmla="val 50000" name="adj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14" name="Shape 414"/>
          <p:cNvSpPr/>
          <p:nvPr/>
        </p:nvSpPr>
        <p:spPr>
          <a:xfrm>
            <a:off x="4210082" y="1810762"/>
            <a:ext cx="486300" cy="420600"/>
          </a:xfrm>
          <a:prstGeom prst="triangle">
            <a:avLst>
              <a:gd fmla="val 50000" name="adj"/>
            </a:avLst>
          </a:prstGeom>
          <a:solidFill>
            <a:srgbClr val="98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15" name="Shape 415"/>
          <p:cNvSpPr/>
          <p:nvPr/>
        </p:nvSpPr>
        <p:spPr>
          <a:xfrm>
            <a:off x="4857012" y="1785137"/>
            <a:ext cx="456000" cy="503700"/>
          </a:xfrm>
          <a:prstGeom prst="rect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16" name="Shape 416"/>
          <p:cNvSpPr/>
          <p:nvPr/>
        </p:nvSpPr>
        <p:spPr>
          <a:xfrm>
            <a:off x="3542062" y="2895662"/>
            <a:ext cx="350100" cy="350100"/>
          </a:xfrm>
          <a:prstGeom prst="rect">
            <a:avLst/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17" name="Shape 417"/>
          <p:cNvSpPr/>
          <p:nvPr/>
        </p:nvSpPr>
        <p:spPr>
          <a:xfrm>
            <a:off x="4049437" y="2440012"/>
            <a:ext cx="632100" cy="632100"/>
          </a:xfrm>
          <a:prstGeom prst="ellipse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418" name="Shape 418"/>
          <p:cNvSpPr/>
          <p:nvPr/>
        </p:nvSpPr>
        <p:spPr>
          <a:xfrm>
            <a:off x="4857013" y="2440012"/>
            <a:ext cx="240000" cy="265200"/>
          </a:xfrm>
          <a:prstGeom prst="rect">
            <a:avLst/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19" name="Shape 419"/>
          <p:cNvSpPr/>
          <p:nvPr/>
        </p:nvSpPr>
        <p:spPr>
          <a:xfrm>
            <a:off x="3573787" y="3384934"/>
            <a:ext cx="420600" cy="3999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20" name="Shape 420"/>
          <p:cNvSpPr/>
          <p:nvPr/>
        </p:nvSpPr>
        <p:spPr>
          <a:xfrm>
            <a:off x="4899937" y="3251139"/>
            <a:ext cx="702000" cy="6675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99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21" name="Shape 421"/>
          <p:cNvSpPr/>
          <p:nvPr/>
        </p:nvSpPr>
        <p:spPr>
          <a:xfrm>
            <a:off x="4909962" y="1195244"/>
            <a:ext cx="350100" cy="3330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99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22" name="Shape 422"/>
          <p:cNvSpPr/>
          <p:nvPr/>
        </p:nvSpPr>
        <p:spPr>
          <a:xfrm>
            <a:off x="3094700" y="1107725"/>
            <a:ext cx="2892900" cy="3111600"/>
          </a:xfrm>
          <a:prstGeom prst="bracketPair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23" name="Shape 423"/>
          <p:cNvSpPr txBox="1"/>
          <p:nvPr>
            <p:ph idx="4294967295" type="title"/>
          </p:nvPr>
        </p:nvSpPr>
        <p:spPr>
          <a:xfrm>
            <a:off x="1885250" y="2164325"/>
            <a:ext cx="9441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69850" lvl="0" marL="0" rtl="0">
              <a:spcBef>
                <a:spcPts val="0"/>
              </a:spcBef>
              <a:buClr>
                <a:srgbClr val="000000"/>
              </a:buClr>
              <a:buSzPct val="39285"/>
              <a:buFont typeface="Arial"/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min</a:t>
            </a:r>
          </a:p>
        </p:txBody>
      </p:sp>
      <p:sp>
        <p:nvSpPr>
          <p:cNvPr id="424" name="Shape 424"/>
          <p:cNvSpPr/>
          <p:nvPr/>
        </p:nvSpPr>
        <p:spPr>
          <a:xfrm>
            <a:off x="2641237" y="2099712"/>
            <a:ext cx="420600" cy="4206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425" name="Shape 425"/>
          <p:cNvSpPr/>
          <p:nvPr/>
        </p:nvSpPr>
        <p:spPr>
          <a:xfrm>
            <a:off x="2608387" y="2541825"/>
            <a:ext cx="486323" cy="503711"/>
          </a:xfrm>
          <a:prstGeom prst="irregularSeal1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Shape 430"/>
          <p:cNvSpPr/>
          <p:nvPr/>
        </p:nvSpPr>
        <p:spPr>
          <a:xfrm>
            <a:off x="4779937" y="2950712"/>
            <a:ext cx="240000" cy="2400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31" name="Shape 431"/>
          <p:cNvSpPr/>
          <p:nvPr/>
        </p:nvSpPr>
        <p:spPr>
          <a:xfrm>
            <a:off x="4385887" y="1383325"/>
            <a:ext cx="310500" cy="3105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432" name="Shape 432"/>
          <p:cNvSpPr/>
          <p:nvPr/>
        </p:nvSpPr>
        <p:spPr>
          <a:xfrm>
            <a:off x="3628837" y="1602112"/>
            <a:ext cx="310500" cy="268500"/>
          </a:xfrm>
          <a:prstGeom prst="triangle">
            <a:avLst>
              <a:gd fmla="val 50000" name="adj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33" name="Shape 433"/>
          <p:cNvSpPr/>
          <p:nvPr/>
        </p:nvSpPr>
        <p:spPr>
          <a:xfrm>
            <a:off x="3628837" y="2112712"/>
            <a:ext cx="420600" cy="420600"/>
          </a:xfrm>
          <a:prstGeom prst="ellipse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434" name="Shape 434"/>
          <p:cNvSpPr/>
          <p:nvPr/>
        </p:nvSpPr>
        <p:spPr>
          <a:xfrm>
            <a:off x="5313012" y="2827962"/>
            <a:ext cx="194700" cy="194700"/>
          </a:xfrm>
          <a:prstGeom prst="ellipse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435" name="Shape 435"/>
          <p:cNvSpPr/>
          <p:nvPr/>
        </p:nvSpPr>
        <p:spPr>
          <a:xfrm>
            <a:off x="4155187" y="3280762"/>
            <a:ext cx="771900" cy="667500"/>
          </a:xfrm>
          <a:prstGeom prst="triangle">
            <a:avLst>
              <a:gd fmla="val 50000" name="adj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36" name="Shape 436"/>
          <p:cNvSpPr/>
          <p:nvPr/>
        </p:nvSpPr>
        <p:spPr>
          <a:xfrm>
            <a:off x="4210082" y="1810762"/>
            <a:ext cx="486300" cy="420600"/>
          </a:xfrm>
          <a:prstGeom prst="triangle">
            <a:avLst>
              <a:gd fmla="val 50000" name="adj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37" name="Shape 437"/>
          <p:cNvSpPr/>
          <p:nvPr/>
        </p:nvSpPr>
        <p:spPr>
          <a:xfrm>
            <a:off x="4857012" y="1785137"/>
            <a:ext cx="456000" cy="5037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38" name="Shape 438"/>
          <p:cNvSpPr/>
          <p:nvPr/>
        </p:nvSpPr>
        <p:spPr>
          <a:xfrm>
            <a:off x="3542062" y="2895662"/>
            <a:ext cx="350100" cy="3501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39" name="Shape 439"/>
          <p:cNvSpPr/>
          <p:nvPr/>
        </p:nvSpPr>
        <p:spPr>
          <a:xfrm>
            <a:off x="4049437" y="2440012"/>
            <a:ext cx="632100" cy="632100"/>
          </a:xfrm>
          <a:prstGeom prst="ellipse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440" name="Shape 440"/>
          <p:cNvSpPr/>
          <p:nvPr/>
        </p:nvSpPr>
        <p:spPr>
          <a:xfrm>
            <a:off x="4857013" y="2440012"/>
            <a:ext cx="240000" cy="2652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41" name="Shape 441"/>
          <p:cNvSpPr/>
          <p:nvPr/>
        </p:nvSpPr>
        <p:spPr>
          <a:xfrm>
            <a:off x="3573787" y="3384934"/>
            <a:ext cx="420600" cy="3999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42" name="Shape 442"/>
          <p:cNvSpPr/>
          <p:nvPr/>
        </p:nvSpPr>
        <p:spPr>
          <a:xfrm>
            <a:off x="4899937" y="3251139"/>
            <a:ext cx="702000" cy="6675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43" name="Shape 443"/>
          <p:cNvSpPr/>
          <p:nvPr/>
        </p:nvSpPr>
        <p:spPr>
          <a:xfrm>
            <a:off x="4909962" y="1195244"/>
            <a:ext cx="350100" cy="3330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44" name="Shape 444"/>
          <p:cNvSpPr/>
          <p:nvPr/>
        </p:nvSpPr>
        <p:spPr>
          <a:xfrm>
            <a:off x="3094700" y="1107725"/>
            <a:ext cx="2892900" cy="3111600"/>
          </a:xfrm>
          <a:prstGeom prst="bracketPair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45" name="Shape 445"/>
          <p:cNvSpPr txBox="1"/>
          <p:nvPr>
            <p:ph idx="4294967295" type="title"/>
          </p:nvPr>
        </p:nvSpPr>
        <p:spPr>
          <a:xfrm>
            <a:off x="1885250" y="2164325"/>
            <a:ext cx="9441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69850" lvl="0" marL="0" rtl="0">
              <a:spcBef>
                <a:spcPts val="0"/>
              </a:spcBef>
              <a:buClr>
                <a:srgbClr val="000000"/>
              </a:buClr>
              <a:buSzPct val="39285"/>
              <a:buFont typeface="Arial"/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min</a:t>
            </a:r>
          </a:p>
        </p:txBody>
      </p:sp>
      <p:sp>
        <p:nvSpPr>
          <p:cNvPr id="446" name="Shape 446"/>
          <p:cNvSpPr/>
          <p:nvPr/>
        </p:nvSpPr>
        <p:spPr>
          <a:xfrm>
            <a:off x="2641237" y="2099712"/>
            <a:ext cx="420600" cy="4206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447" name="Shape 447"/>
          <p:cNvSpPr/>
          <p:nvPr/>
        </p:nvSpPr>
        <p:spPr>
          <a:xfrm>
            <a:off x="2608387" y="2541825"/>
            <a:ext cx="486323" cy="503711"/>
          </a:xfrm>
          <a:prstGeom prst="irregularSeal1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Shape 452"/>
          <p:cNvSpPr/>
          <p:nvPr/>
        </p:nvSpPr>
        <p:spPr>
          <a:xfrm>
            <a:off x="4779937" y="2950712"/>
            <a:ext cx="240000" cy="2400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53" name="Shape 453"/>
          <p:cNvSpPr/>
          <p:nvPr/>
        </p:nvSpPr>
        <p:spPr>
          <a:xfrm>
            <a:off x="4385887" y="1383325"/>
            <a:ext cx="310500" cy="310500"/>
          </a:xfrm>
          <a:prstGeom prst="ellipse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454" name="Shape 454"/>
          <p:cNvSpPr/>
          <p:nvPr/>
        </p:nvSpPr>
        <p:spPr>
          <a:xfrm>
            <a:off x="3628837" y="1602112"/>
            <a:ext cx="310500" cy="268500"/>
          </a:xfrm>
          <a:prstGeom prst="triangle">
            <a:avLst>
              <a:gd fmla="val 50000" name="adj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55" name="Shape 455"/>
          <p:cNvSpPr/>
          <p:nvPr/>
        </p:nvSpPr>
        <p:spPr>
          <a:xfrm>
            <a:off x="3628837" y="2112712"/>
            <a:ext cx="420600" cy="4206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456" name="Shape 456"/>
          <p:cNvSpPr/>
          <p:nvPr/>
        </p:nvSpPr>
        <p:spPr>
          <a:xfrm>
            <a:off x="5313012" y="2827962"/>
            <a:ext cx="194700" cy="194700"/>
          </a:xfrm>
          <a:prstGeom prst="ellipse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457" name="Shape 457"/>
          <p:cNvSpPr/>
          <p:nvPr/>
        </p:nvSpPr>
        <p:spPr>
          <a:xfrm>
            <a:off x="4155187" y="3280762"/>
            <a:ext cx="771900" cy="667500"/>
          </a:xfrm>
          <a:prstGeom prst="triangle">
            <a:avLst>
              <a:gd fmla="val 50000" name="adj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58" name="Shape 458"/>
          <p:cNvSpPr/>
          <p:nvPr/>
        </p:nvSpPr>
        <p:spPr>
          <a:xfrm>
            <a:off x="4210082" y="1810762"/>
            <a:ext cx="486300" cy="420600"/>
          </a:xfrm>
          <a:prstGeom prst="triangle">
            <a:avLst>
              <a:gd fmla="val 50000" name="adj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59" name="Shape 459"/>
          <p:cNvSpPr/>
          <p:nvPr/>
        </p:nvSpPr>
        <p:spPr>
          <a:xfrm>
            <a:off x="4857012" y="1785137"/>
            <a:ext cx="456000" cy="5037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60" name="Shape 460"/>
          <p:cNvSpPr/>
          <p:nvPr/>
        </p:nvSpPr>
        <p:spPr>
          <a:xfrm>
            <a:off x="3542062" y="2895662"/>
            <a:ext cx="350100" cy="3501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61" name="Shape 461"/>
          <p:cNvSpPr/>
          <p:nvPr/>
        </p:nvSpPr>
        <p:spPr>
          <a:xfrm>
            <a:off x="4049437" y="2440012"/>
            <a:ext cx="632100" cy="632100"/>
          </a:xfrm>
          <a:prstGeom prst="ellipse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462" name="Shape 462"/>
          <p:cNvSpPr/>
          <p:nvPr/>
        </p:nvSpPr>
        <p:spPr>
          <a:xfrm>
            <a:off x="4857013" y="2440012"/>
            <a:ext cx="240000" cy="2652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63" name="Shape 463"/>
          <p:cNvSpPr/>
          <p:nvPr/>
        </p:nvSpPr>
        <p:spPr>
          <a:xfrm>
            <a:off x="3573787" y="3384934"/>
            <a:ext cx="420600" cy="3999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64" name="Shape 464"/>
          <p:cNvSpPr/>
          <p:nvPr/>
        </p:nvSpPr>
        <p:spPr>
          <a:xfrm>
            <a:off x="4899937" y="3251139"/>
            <a:ext cx="702000" cy="6675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65" name="Shape 465"/>
          <p:cNvSpPr/>
          <p:nvPr/>
        </p:nvSpPr>
        <p:spPr>
          <a:xfrm>
            <a:off x="4909962" y="1195244"/>
            <a:ext cx="350100" cy="3330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66" name="Shape 466"/>
          <p:cNvSpPr/>
          <p:nvPr/>
        </p:nvSpPr>
        <p:spPr>
          <a:xfrm>
            <a:off x="3094700" y="1107725"/>
            <a:ext cx="2892900" cy="3111600"/>
          </a:xfrm>
          <a:prstGeom prst="bracketPair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467" name="Shape 467"/>
          <p:cNvGrpSpPr/>
          <p:nvPr/>
        </p:nvGrpSpPr>
        <p:grpSpPr>
          <a:xfrm>
            <a:off x="6233850" y="2361437"/>
            <a:ext cx="1192362" cy="420600"/>
            <a:chOff x="6233850" y="2361437"/>
            <a:chExt cx="1192362" cy="420600"/>
          </a:xfrm>
        </p:grpSpPr>
        <p:sp>
          <p:nvSpPr>
            <p:cNvPr id="468" name="Shape 468"/>
            <p:cNvSpPr/>
            <p:nvPr/>
          </p:nvSpPr>
          <p:spPr>
            <a:xfrm>
              <a:off x="7005612" y="2361437"/>
              <a:ext cx="420600" cy="420600"/>
            </a:xfrm>
            <a:prstGeom prst="ellipse">
              <a:avLst/>
            </a:prstGeom>
            <a:solidFill>
              <a:srgbClr val="0000FF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t/>
              </a:r>
              <a:endParaRPr sz="1200"/>
            </a:p>
          </p:txBody>
        </p:sp>
        <p:sp>
          <p:nvSpPr>
            <p:cNvPr id="469" name="Shape 469"/>
            <p:cNvSpPr/>
            <p:nvPr/>
          </p:nvSpPr>
          <p:spPr>
            <a:xfrm>
              <a:off x="6233850" y="2363550"/>
              <a:ext cx="599700" cy="416400"/>
            </a:xfrm>
            <a:prstGeom prst="mathEqual">
              <a:avLst>
                <a:gd fmla="val 23520" name="adj1"/>
                <a:gd fmla="val 11760" name="adj2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>
                <a:highlight>
                  <a:srgbClr val="000000"/>
                </a:highlight>
              </a:endParaRPr>
            </a:p>
          </p:txBody>
        </p:sp>
      </p:grpSp>
      <p:sp>
        <p:nvSpPr>
          <p:cNvPr id="470" name="Shape 470"/>
          <p:cNvSpPr txBox="1"/>
          <p:nvPr>
            <p:ph idx="4294967295" type="title"/>
          </p:nvPr>
        </p:nvSpPr>
        <p:spPr>
          <a:xfrm>
            <a:off x="1885250" y="2164325"/>
            <a:ext cx="9441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69850" lvl="0" marL="0" rtl="0">
              <a:spcBef>
                <a:spcPts val="0"/>
              </a:spcBef>
              <a:buClr>
                <a:srgbClr val="000000"/>
              </a:buClr>
              <a:buSzPct val="39285"/>
              <a:buFont typeface="Arial"/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min</a:t>
            </a:r>
          </a:p>
        </p:txBody>
      </p:sp>
      <p:sp>
        <p:nvSpPr>
          <p:cNvPr id="471" name="Shape 471"/>
          <p:cNvSpPr/>
          <p:nvPr/>
        </p:nvSpPr>
        <p:spPr>
          <a:xfrm>
            <a:off x="2641237" y="2099712"/>
            <a:ext cx="420600" cy="4206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472" name="Shape 472"/>
          <p:cNvSpPr/>
          <p:nvPr/>
        </p:nvSpPr>
        <p:spPr>
          <a:xfrm>
            <a:off x="2608387" y="2541825"/>
            <a:ext cx="486323" cy="503711"/>
          </a:xfrm>
          <a:prstGeom prst="irregularSeal1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Shape 477"/>
          <p:cNvSpPr/>
          <p:nvPr/>
        </p:nvSpPr>
        <p:spPr>
          <a:xfrm>
            <a:off x="4779937" y="2950712"/>
            <a:ext cx="240000" cy="2400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78" name="Shape 478"/>
          <p:cNvSpPr/>
          <p:nvPr/>
        </p:nvSpPr>
        <p:spPr>
          <a:xfrm>
            <a:off x="4385887" y="1383325"/>
            <a:ext cx="310500" cy="310500"/>
          </a:xfrm>
          <a:prstGeom prst="ellipse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479" name="Shape 479"/>
          <p:cNvSpPr/>
          <p:nvPr/>
        </p:nvSpPr>
        <p:spPr>
          <a:xfrm>
            <a:off x="3628837" y="1602112"/>
            <a:ext cx="310500" cy="268500"/>
          </a:xfrm>
          <a:prstGeom prst="triangle">
            <a:avLst>
              <a:gd fmla="val 50000" name="adj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80" name="Shape 480"/>
          <p:cNvSpPr/>
          <p:nvPr/>
        </p:nvSpPr>
        <p:spPr>
          <a:xfrm>
            <a:off x="3628837" y="2112712"/>
            <a:ext cx="420600" cy="420600"/>
          </a:xfrm>
          <a:prstGeom prst="ellipse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481" name="Shape 481"/>
          <p:cNvSpPr/>
          <p:nvPr/>
        </p:nvSpPr>
        <p:spPr>
          <a:xfrm>
            <a:off x="5313012" y="2827962"/>
            <a:ext cx="194700" cy="194700"/>
          </a:xfrm>
          <a:prstGeom prst="ellipse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482" name="Shape 482"/>
          <p:cNvSpPr/>
          <p:nvPr/>
        </p:nvSpPr>
        <p:spPr>
          <a:xfrm>
            <a:off x="4155187" y="3280762"/>
            <a:ext cx="771900" cy="667500"/>
          </a:xfrm>
          <a:prstGeom prst="triangle">
            <a:avLst>
              <a:gd fmla="val 50000" name="adj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83" name="Shape 483"/>
          <p:cNvSpPr/>
          <p:nvPr/>
        </p:nvSpPr>
        <p:spPr>
          <a:xfrm>
            <a:off x="4210082" y="1810762"/>
            <a:ext cx="486300" cy="420600"/>
          </a:xfrm>
          <a:prstGeom prst="triangle">
            <a:avLst>
              <a:gd fmla="val 50000" name="adj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84" name="Shape 484"/>
          <p:cNvSpPr/>
          <p:nvPr/>
        </p:nvSpPr>
        <p:spPr>
          <a:xfrm>
            <a:off x="4857012" y="1785137"/>
            <a:ext cx="456000" cy="5037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85" name="Shape 485"/>
          <p:cNvSpPr/>
          <p:nvPr/>
        </p:nvSpPr>
        <p:spPr>
          <a:xfrm>
            <a:off x="3542062" y="2895662"/>
            <a:ext cx="350100" cy="3501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86" name="Shape 486"/>
          <p:cNvSpPr/>
          <p:nvPr/>
        </p:nvSpPr>
        <p:spPr>
          <a:xfrm>
            <a:off x="4049437" y="2440012"/>
            <a:ext cx="632100" cy="632100"/>
          </a:xfrm>
          <a:prstGeom prst="ellipse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487" name="Shape 487"/>
          <p:cNvSpPr/>
          <p:nvPr/>
        </p:nvSpPr>
        <p:spPr>
          <a:xfrm>
            <a:off x="4857013" y="2440012"/>
            <a:ext cx="240000" cy="2652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88" name="Shape 488"/>
          <p:cNvSpPr/>
          <p:nvPr/>
        </p:nvSpPr>
        <p:spPr>
          <a:xfrm>
            <a:off x="3573787" y="3384934"/>
            <a:ext cx="420600" cy="3999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89" name="Shape 489"/>
          <p:cNvSpPr/>
          <p:nvPr/>
        </p:nvSpPr>
        <p:spPr>
          <a:xfrm>
            <a:off x="4899937" y="3251139"/>
            <a:ext cx="702000" cy="6675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90" name="Shape 490"/>
          <p:cNvSpPr/>
          <p:nvPr/>
        </p:nvSpPr>
        <p:spPr>
          <a:xfrm>
            <a:off x="4909962" y="1195244"/>
            <a:ext cx="350100" cy="3330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91" name="Shape 491"/>
          <p:cNvSpPr/>
          <p:nvPr/>
        </p:nvSpPr>
        <p:spPr>
          <a:xfrm>
            <a:off x="3094700" y="1107725"/>
            <a:ext cx="2892900" cy="3111600"/>
          </a:xfrm>
          <a:prstGeom prst="bracketPair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492" name="Shape 492"/>
          <p:cNvGrpSpPr/>
          <p:nvPr/>
        </p:nvGrpSpPr>
        <p:grpSpPr>
          <a:xfrm>
            <a:off x="6233850" y="2361437"/>
            <a:ext cx="1192362" cy="420600"/>
            <a:chOff x="6233850" y="2361437"/>
            <a:chExt cx="1192362" cy="420600"/>
          </a:xfrm>
        </p:grpSpPr>
        <p:sp>
          <p:nvSpPr>
            <p:cNvPr id="493" name="Shape 493"/>
            <p:cNvSpPr/>
            <p:nvPr/>
          </p:nvSpPr>
          <p:spPr>
            <a:xfrm>
              <a:off x="7005612" y="2361437"/>
              <a:ext cx="420600" cy="420600"/>
            </a:xfrm>
            <a:prstGeom prst="ellipse">
              <a:avLst/>
            </a:prstGeom>
            <a:solidFill>
              <a:srgbClr val="0000FF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t/>
              </a:r>
              <a:endParaRPr sz="1200"/>
            </a:p>
          </p:txBody>
        </p:sp>
        <p:sp>
          <p:nvSpPr>
            <p:cNvPr id="494" name="Shape 494"/>
            <p:cNvSpPr/>
            <p:nvPr/>
          </p:nvSpPr>
          <p:spPr>
            <a:xfrm>
              <a:off x="6233850" y="2363550"/>
              <a:ext cx="599700" cy="416400"/>
            </a:xfrm>
            <a:prstGeom prst="mathEqual">
              <a:avLst>
                <a:gd fmla="val 23520" name="adj1"/>
                <a:gd fmla="val 11760" name="adj2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>
                <a:highlight>
                  <a:srgbClr val="000000"/>
                </a:highlight>
              </a:endParaRPr>
            </a:p>
          </p:txBody>
        </p:sp>
      </p:grpSp>
      <p:sp>
        <p:nvSpPr>
          <p:cNvPr id="495" name="Shape 495"/>
          <p:cNvSpPr txBox="1"/>
          <p:nvPr>
            <p:ph idx="4294967295" type="title"/>
          </p:nvPr>
        </p:nvSpPr>
        <p:spPr>
          <a:xfrm>
            <a:off x="1885250" y="2164325"/>
            <a:ext cx="9441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69850" lvl="0" marL="0" rtl="0">
              <a:spcBef>
                <a:spcPts val="0"/>
              </a:spcBef>
              <a:buClr>
                <a:srgbClr val="000000"/>
              </a:buClr>
              <a:buSzPct val="39285"/>
              <a:buFont typeface="Arial"/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min</a:t>
            </a:r>
          </a:p>
        </p:txBody>
      </p:sp>
      <p:sp>
        <p:nvSpPr>
          <p:cNvPr id="496" name="Shape 496"/>
          <p:cNvSpPr/>
          <p:nvPr/>
        </p:nvSpPr>
        <p:spPr>
          <a:xfrm>
            <a:off x="2641237" y="2099712"/>
            <a:ext cx="420600" cy="4206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497" name="Shape 497"/>
          <p:cNvSpPr/>
          <p:nvPr/>
        </p:nvSpPr>
        <p:spPr>
          <a:xfrm>
            <a:off x="2608387" y="2541825"/>
            <a:ext cx="486323" cy="503711"/>
          </a:xfrm>
          <a:prstGeom prst="irregularSeal1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Shape 502"/>
          <p:cNvSpPr/>
          <p:nvPr/>
        </p:nvSpPr>
        <p:spPr>
          <a:xfrm>
            <a:off x="4779937" y="2950712"/>
            <a:ext cx="240000" cy="2400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03" name="Shape 503"/>
          <p:cNvSpPr/>
          <p:nvPr/>
        </p:nvSpPr>
        <p:spPr>
          <a:xfrm>
            <a:off x="4385887" y="1383325"/>
            <a:ext cx="310500" cy="310500"/>
          </a:xfrm>
          <a:prstGeom prst="ellipse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504" name="Shape 504"/>
          <p:cNvSpPr/>
          <p:nvPr/>
        </p:nvSpPr>
        <p:spPr>
          <a:xfrm>
            <a:off x="3628837" y="1602112"/>
            <a:ext cx="310500" cy="268500"/>
          </a:xfrm>
          <a:prstGeom prst="triangle">
            <a:avLst>
              <a:gd fmla="val 50000" name="adj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05" name="Shape 505"/>
          <p:cNvSpPr/>
          <p:nvPr/>
        </p:nvSpPr>
        <p:spPr>
          <a:xfrm>
            <a:off x="3628837" y="2112712"/>
            <a:ext cx="420600" cy="420600"/>
          </a:xfrm>
          <a:prstGeom prst="ellipse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506" name="Shape 506"/>
          <p:cNvSpPr/>
          <p:nvPr/>
        </p:nvSpPr>
        <p:spPr>
          <a:xfrm>
            <a:off x="5313012" y="2827962"/>
            <a:ext cx="194700" cy="194700"/>
          </a:xfrm>
          <a:prstGeom prst="ellipse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507" name="Shape 507"/>
          <p:cNvSpPr/>
          <p:nvPr/>
        </p:nvSpPr>
        <p:spPr>
          <a:xfrm>
            <a:off x="4155187" y="3280762"/>
            <a:ext cx="771900" cy="667500"/>
          </a:xfrm>
          <a:prstGeom prst="triangle">
            <a:avLst>
              <a:gd fmla="val 50000" name="adj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08" name="Shape 508"/>
          <p:cNvSpPr/>
          <p:nvPr/>
        </p:nvSpPr>
        <p:spPr>
          <a:xfrm>
            <a:off x="4210082" y="1810762"/>
            <a:ext cx="486300" cy="420600"/>
          </a:xfrm>
          <a:prstGeom prst="triangle">
            <a:avLst>
              <a:gd fmla="val 50000" name="adj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09" name="Shape 509"/>
          <p:cNvSpPr/>
          <p:nvPr/>
        </p:nvSpPr>
        <p:spPr>
          <a:xfrm>
            <a:off x="4857012" y="1785137"/>
            <a:ext cx="456000" cy="5037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10" name="Shape 510"/>
          <p:cNvSpPr/>
          <p:nvPr/>
        </p:nvSpPr>
        <p:spPr>
          <a:xfrm>
            <a:off x="3542062" y="2895662"/>
            <a:ext cx="350100" cy="3501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11" name="Shape 511"/>
          <p:cNvSpPr/>
          <p:nvPr/>
        </p:nvSpPr>
        <p:spPr>
          <a:xfrm>
            <a:off x="4049437" y="2440012"/>
            <a:ext cx="632100" cy="632100"/>
          </a:xfrm>
          <a:prstGeom prst="ellipse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512" name="Shape 512"/>
          <p:cNvSpPr/>
          <p:nvPr/>
        </p:nvSpPr>
        <p:spPr>
          <a:xfrm>
            <a:off x="4857013" y="2440012"/>
            <a:ext cx="240000" cy="2652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13" name="Shape 513"/>
          <p:cNvSpPr/>
          <p:nvPr/>
        </p:nvSpPr>
        <p:spPr>
          <a:xfrm>
            <a:off x="3573787" y="3384934"/>
            <a:ext cx="420600" cy="3999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14" name="Shape 514"/>
          <p:cNvSpPr/>
          <p:nvPr/>
        </p:nvSpPr>
        <p:spPr>
          <a:xfrm>
            <a:off x="4899937" y="3251139"/>
            <a:ext cx="702000" cy="6675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15" name="Shape 515"/>
          <p:cNvSpPr/>
          <p:nvPr/>
        </p:nvSpPr>
        <p:spPr>
          <a:xfrm>
            <a:off x="4909962" y="1195244"/>
            <a:ext cx="350100" cy="3330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16" name="Shape 516"/>
          <p:cNvSpPr/>
          <p:nvPr/>
        </p:nvSpPr>
        <p:spPr>
          <a:xfrm>
            <a:off x="3094700" y="1107725"/>
            <a:ext cx="2892900" cy="3111600"/>
          </a:xfrm>
          <a:prstGeom prst="bracketPair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517" name="Shape 517"/>
          <p:cNvGrpSpPr/>
          <p:nvPr/>
        </p:nvGrpSpPr>
        <p:grpSpPr>
          <a:xfrm>
            <a:off x="6233850" y="2361437"/>
            <a:ext cx="1192362" cy="420600"/>
            <a:chOff x="6233850" y="2361437"/>
            <a:chExt cx="1192362" cy="420600"/>
          </a:xfrm>
        </p:grpSpPr>
        <p:sp>
          <p:nvSpPr>
            <p:cNvPr id="518" name="Shape 518"/>
            <p:cNvSpPr/>
            <p:nvPr/>
          </p:nvSpPr>
          <p:spPr>
            <a:xfrm>
              <a:off x="7005612" y="2361437"/>
              <a:ext cx="420600" cy="420600"/>
            </a:xfrm>
            <a:prstGeom prst="ellipse">
              <a:avLst/>
            </a:prstGeom>
            <a:solidFill>
              <a:srgbClr val="0000FF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t/>
              </a:r>
              <a:endParaRPr sz="1200"/>
            </a:p>
          </p:txBody>
        </p:sp>
        <p:sp>
          <p:nvSpPr>
            <p:cNvPr id="519" name="Shape 519"/>
            <p:cNvSpPr/>
            <p:nvPr/>
          </p:nvSpPr>
          <p:spPr>
            <a:xfrm>
              <a:off x="6233850" y="2363550"/>
              <a:ext cx="599700" cy="416400"/>
            </a:xfrm>
            <a:prstGeom prst="mathEqual">
              <a:avLst>
                <a:gd fmla="val 23520" name="adj1"/>
                <a:gd fmla="val 11760" name="adj2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>
                <a:highlight>
                  <a:srgbClr val="000000"/>
                </a:highlight>
              </a:endParaRPr>
            </a:p>
          </p:txBody>
        </p:sp>
      </p:grpSp>
      <p:sp>
        <p:nvSpPr>
          <p:cNvPr id="520" name="Shape 520"/>
          <p:cNvSpPr txBox="1"/>
          <p:nvPr>
            <p:ph idx="4294967295" type="title"/>
          </p:nvPr>
        </p:nvSpPr>
        <p:spPr>
          <a:xfrm>
            <a:off x="1885250" y="2164325"/>
            <a:ext cx="9441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69850" lvl="0" marL="0" rtl="0">
              <a:spcBef>
                <a:spcPts val="0"/>
              </a:spcBef>
              <a:buClr>
                <a:srgbClr val="000000"/>
              </a:buClr>
              <a:buSzPct val="39285"/>
              <a:buFont typeface="Arial"/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min</a:t>
            </a:r>
          </a:p>
        </p:txBody>
      </p:sp>
      <p:sp>
        <p:nvSpPr>
          <p:cNvPr id="521" name="Shape 521"/>
          <p:cNvSpPr/>
          <p:nvPr/>
        </p:nvSpPr>
        <p:spPr>
          <a:xfrm>
            <a:off x="2641237" y="2099712"/>
            <a:ext cx="420600" cy="4206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522" name="Shape 522"/>
          <p:cNvSpPr/>
          <p:nvPr/>
        </p:nvSpPr>
        <p:spPr>
          <a:xfrm>
            <a:off x="2608387" y="2541825"/>
            <a:ext cx="486323" cy="503711"/>
          </a:xfrm>
          <a:prstGeom prst="irregularSeal1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Shape 527"/>
          <p:cNvSpPr/>
          <p:nvPr/>
        </p:nvSpPr>
        <p:spPr>
          <a:xfrm>
            <a:off x="5132522" y="385137"/>
            <a:ext cx="1656000" cy="1835400"/>
          </a:xfrm>
          <a:prstGeom prst="bracketPair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28" name="Shape 528"/>
          <p:cNvSpPr/>
          <p:nvPr/>
        </p:nvSpPr>
        <p:spPr>
          <a:xfrm>
            <a:off x="5132525" y="2818862"/>
            <a:ext cx="1808700" cy="1939500"/>
          </a:xfrm>
          <a:prstGeom prst="bracketPair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29" name="Shape 529"/>
          <p:cNvSpPr/>
          <p:nvPr/>
        </p:nvSpPr>
        <p:spPr>
          <a:xfrm>
            <a:off x="1238125" y="1132275"/>
            <a:ext cx="2306400" cy="3111600"/>
          </a:xfrm>
          <a:prstGeom prst="bracketPair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30" name="Shape 530"/>
          <p:cNvSpPr/>
          <p:nvPr/>
        </p:nvSpPr>
        <p:spPr>
          <a:xfrm>
            <a:off x="2602262" y="2954737"/>
            <a:ext cx="240000" cy="240000"/>
          </a:xfrm>
          <a:prstGeom prst="rect">
            <a:avLst/>
          </a:prstGeom>
          <a:solidFill>
            <a:srgbClr val="98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31" name="Shape 531"/>
          <p:cNvSpPr/>
          <p:nvPr/>
        </p:nvSpPr>
        <p:spPr>
          <a:xfrm>
            <a:off x="2208212" y="1387350"/>
            <a:ext cx="310500" cy="3105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532" name="Shape 532"/>
          <p:cNvSpPr/>
          <p:nvPr/>
        </p:nvSpPr>
        <p:spPr>
          <a:xfrm>
            <a:off x="1451162" y="1606137"/>
            <a:ext cx="310500" cy="268500"/>
          </a:xfrm>
          <a:prstGeom prst="triangle">
            <a:avLst>
              <a:gd fmla="val 50000" name="adj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33" name="Shape 533"/>
          <p:cNvSpPr/>
          <p:nvPr/>
        </p:nvSpPr>
        <p:spPr>
          <a:xfrm>
            <a:off x="1451162" y="2116737"/>
            <a:ext cx="420600" cy="4206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534" name="Shape 534"/>
          <p:cNvSpPr/>
          <p:nvPr/>
        </p:nvSpPr>
        <p:spPr>
          <a:xfrm>
            <a:off x="3135337" y="2831987"/>
            <a:ext cx="194700" cy="1947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535" name="Shape 535"/>
          <p:cNvSpPr/>
          <p:nvPr/>
        </p:nvSpPr>
        <p:spPr>
          <a:xfrm>
            <a:off x="1977512" y="3284787"/>
            <a:ext cx="771900" cy="667500"/>
          </a:xfrm>
          <a:prstGeom prst="triangle">
            <a:avLst>
              <a:gd fmla="val 50000" name="adj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36" name="Shape 536"/>
          <p:cNvSpPr/>
          <p:nvPr/>
        </p:nvSpPr>
        <p:spPr>
          <a:xfrm>
            <a:off x="2032407" y="1814787"/>
            <a:ext cx="486300" cy="420600"/>
          </a:xfrm>
          <a:prstGeom prst="triangle">
            <a:avLst>
              <a:gd fmla="val 50000" name="adj"/>
            </a:avLst>
          </a:prstGeom>
          <a:solidFill>
            <a:srgbClr val="98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37" name="Shape 537"/>
          <p:cNvSpPr/>
          <p:nvPr/>
        </p:nvSpPr>
        <p:spPr>
          <a:xfrm>
            <a:off x="2679337" y="1789162"/>
            <a:ext cx="456000" cy="503700"/>
          </a:xfrm>
          <a:prstGeom prst="rect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38" name="Shape 538"/>
          <p:cNvSpPr/>
          <p:nvPr/>
        </p:nvSpPr>
        <p:spPr>
          <a:xfrm>
            <a:off x="1364387" y="2899687"/>
            <a:ext cx="350100" cy="350100"/>
          </a:xfrm>
          <a:prstGeom prst="rect">
            <a:avLst/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39" name="Shape 539"/>
          <p:cNvSpPr/>
          <p:nvPr/>
        </p:nvSpPr>
        <p:spPr>
          <a:xfrm>
            <a:off x="1871762" y="2444037"/>
            <a:ext cx="632100" cy="632100"/>
          </a:xfrm>
          <a:prstGeom prst="ellipse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540" name="Shape 540"/>
          <p:cNvSpPr/>
          <p:nvPr/>
        </p:nvSpPr>
        <p:spPr>
          <a:xfrm>
            <a:off x="2679338" y="2444037"/>
            <a:ext cx="240000" cy="265200"/>
          </a:xfrm>
          <a:prstGeom prst="rect">
            <a:avLst/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41" name="Shape 541"/>
          <p:cNvSpPr/>
          <p:nvPr/>
        </p:nvSpPr>
        <p:spPr>
          <a:xfrm>
            <a:off x="1396112" y="3388959"/>
            <a:ext cx="420600" cy="3999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42" name="Shape 542"/>
          <p:cNvSpPr/>
          <p:nvPr/>
        </p:nvSpPr>
        <p:spPr>
          <a:xfrm>
            <a:off x="2722262" y="3255164"/>
            <a:ext cx="702000" cy="6675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99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43" name="Shape 543"/>
          <p:cNvSpPr/>
          <p:nvPr/>
        </p:nvSpPr>
        <p:spPr>
          <a:xfrm>
            <a:off x="2732287" y="1199269"/>
            <a:ext cx="350100" cy="3330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99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44" name="Shape 544"/>
          <p:cNvSpPr/>
          <p:nvPr/>
        </p:nvSpPr>
        <p:spPr>
          <a:xfrm>
            <a:off x="6026300" y="704825"/>
            <a:ext cx="310500" cy="3105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545" name="Shape 545"/>
          <p:cNvSpPr/>
          <p:nvPr/>
        </p:nvSpPr>
        <p:spPr>
          <a:xfrm>
            <a:off x="5269250" y="923612"/>
            <a:ext cx="310500" cy="268500"/>
          </a:xfrm>
          <a:prstGeom prst="triangle">
            <a:avLst>
              <a:gd fmla="val 50000" name="adj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46" name="Shape 546"/>
          <p:cNvSpPr/>
          <p:nvPr/>
        </p:nvSpPr>
        <p:spPr>
          <a:xfrm>
            <a:off x="5269250" y="1434212"/>
            <a:ext cx="420600" cy="4206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547" name="Shape 547"/>
          <p:cNvSpPr/>
          <p:nvPr/>
        </p:nvSpPr>
        <p:spPr>
          <a:xfrm>
            <a:off x="5663145" y="954087"/>
            <a:ext cx="486300" cy="420600"/>
          </a:xfrm>
          <a:prstGeom prst="triangle">
            <a:avLst>
              <a:gd fmla="val 50000" name="adj"/>
            </a:avLst>
          </a:prstGeom>
          <a:solidFill>
            <a:srgbClr val="98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48" name="Shape 548"/>
          <p:cNvSpPr/>
          <p:nvPr/>
        </p:nvSpPr>
        <p:spPr>
          <a:xfrm>
            <a:off x="6179925" y="1488562"/>
            <a:ext cx="456000" cy="503700"/>
          </a:xfrm>
          <a:prstGeom prst="rect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49" name="Shape 549"/>
          <p:cNvSpPr/>
          <p:nvPr/>
        </p:nvSpPr>
        <p:spPr>
          <a:xfrm>
            <a:off x="5736900" y="1724112"/>
            <a:ext cx="240000" cy="265200"/>
          </a:xfrm>
          <a:prstGeom prst="rect">
            <a:avLst/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50" name="Shape 550"/>
          <p:cNvSpPr/>
          <p:nvPr/>
        </p:nvSpPr>
        <p:spPr>
          <a:xfrm>
            <a:off x="5547350" y="561569"/>
            <a:ext cx="350100" cy="3330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99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51" name="Shape 551"/>
          <p:cNvSpPr/>
          <p:nvPr/>
        </p:nvSpPr>
        <p:spPr>
          <a:xfrm>
            <a:off x="6096787" y="2954762"/>
            <a:ext cx="240000" cy="240000"/>
          </a:xfrm>
          <a:prstGeom prst="rect">
            <a:avLst/>
          </a:prstGeom>
          <a:solidFill>
            <a:srgbClr val="98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52" name="Shape 552"/>
          <p:cNvSpPr/>
          <p:nvPr/>
        </p:nvSpPr>
        <p:spPr>
          <a:xfrm>
            <a:off x="5749137" y="3691262"/>
            <a:ext cx="194700" cy="1947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553" name="Shape 553"/>
          <p:cNvSpPr/>
          <p:nvPr/>
        </p:nvSpPr>
        <p:spPr>
          <a:xfrm>
            <a:off x="5810362" y="3911487"/>
            <a:ext cx="771900" cy="667500"/>
          </a:xfrm>
          <a:prstGeom prst="triangle">
            <a:avLst>
              <a:gd fmla="val 50000" name="adj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54" name="Shape 554"/>
          <p:cNvSpPr/>
          <p:nvPr/>
        </p:nvSpPr>
        <p:spPr>
          <a:xfrm>
            <a:off x="5197237" y="3526387"/>
            <a:ext cx="350100" cy="350100"/>
          </a:xfrm>
          <a:prstGeom prst="rect">
            <a:avLst/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55" name="Shape 555"/>
          <p:cNvSpPr/>
          <p:nvPr/>
        </p:nvSpPr>
        <p:spPr>
          <a:xfrm>
            <a:off x="5391425" y="2899712"/>
            <a:ext cx="632100" cy="632100"/>
          </a:xfrm>
          <a:prstGeom prst="ellipse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556" name="Shape 556"/>
          <p:cNvSpPr/>
          <p:nvPr/>
        </p:nvSpPr>
        <p:spPr>
          <a:xfrm>
            <a:off x="5228962" y="4015659"/>
            <a:ext cx="420600" cy="3999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57" name="Shape 557"/>
          <p:cNvSpPr/>
          <p:nvPr/>
        </p:nvSpPr>
        <p:spPr>
          <a:xfrm>
            <a:off x="6165975" y="3284814"/>
            <a:ext cx="702000" cy="6675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99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58" name="Shape 558"/>
          <p:cNvSpPr txBox="1"/>
          <p:nvPr>
            <p:ph idx="4294967295" type="title"/>
          </p:nvPr>
        </p:nvSpPr>
        <p:spPr>
          <a:xfrm>
            <a:off x="0" y="2306800"/>
            <a:ext cx="9441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69850" lvl="0" marL="0" rtl="0">
              <a:spcBef>
                <a:spcPts val="0"/>
              </a:spcBef>
              <a:buClr>
                <a:srgbClr val="000000"/>
              </a:buClr>
              <a:buSzPct val="39285"/>
              <a:buFont typeface="Arial"/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min</a:t>
            </a:r>
          </a:p>
        </p:txBody>
      </p:sp>
      <p:sp>
        <p:nvSpPr>
          <p:cNvPr id="559" name="Shape 559"/>
          <p:cNvSpPr/>
          <p:nvPr/>
        </p:nvSpPr>
        <p:spPr>
          <a:xfrm>
            <a:off x="755987" y="2242187"/>
            <a:ext cx="420600" cy="4206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560" name="Shape 560"/>
          <p:cNvSpPr/>
          <p:nvPr/>
        </p:nvSpPr>
        <p:spPr>
          <a:xfrm>
            <a:off x="723137" y="2684300"/>
            <a:ext cx="486324" cy="503711"/>
          </a:xfrm>
          <a:prstGeom prst="irregularSeal1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61" name="Shape 561"/>
          <p:cNvSpPr txBox="1"/>
          <p:nvPr>
            <p:ph idx="4294967295" type="title"/>
          </p:nvPr>
        </p:nvSpPr>
        <p:spPr>
          <a:xfrm>
            <a:off x="3923075" y="894550"/>
            <a:ext cx="9441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69850" lvl="0" marL="0" rtl="0">
              <a:spcBef>
                <a:spcPts val="0"/>
              </a:spcBef>
              <a:buClr>
                <a:srgbClr val="000000"/>
              </a:buClr>
              <a:buSzPct val="39285"/>
              <a:buFont typeface="Arial"/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min</a:t>
            </a:r>
          </a:p>
        </p:txBody>
      </p:sp>
      <p:sp>
        <p:nvSpPr>
          <p:cNvPr id="562" name="Shape 562"/>
          <p:cNvSpPr/>
          <p:nvPr/>
        </p:nvSpPr>
        <p:spPr>
          <a:xfrm>
            <a:off x="4679062" y="829937"/>
            <a:ext cx="420600" cy="4206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563" name="Shape 563"/>
          <p:cNvSpPr/>
          <p:nvPr/>
        </p:nvSpPr>
        <p:spPr>
          <a:xfrm>
            <a:off x="4646212" y="1272050"/>
            <a:ext cx="486323" cy="503711"/>
          </a:xfrm>
          <a:prstGeom prst="irregularSeal1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64" name="Shape 564"/>
          <p:cNvSpPr txBox="1"/>
          <p:nvPr>
            <p:ph idx="4294967295" type="title"/>
          </p:nvPr>
        </p:nvSpPr>
        <p:spPr>
          <a:xfrm>
            <a:off x="3928412" y="3380325"/>
            <a:ext cx="9441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69850" lvl="0" marL="0" rtl="0">
              <a:spcBef>
                <a:spcPts val="0"/>
              </a:spcBef>
              <a:buClr>
                <a:srgbClr val="000000"/>
              </a:buClr>
              <a:buSzPct val="39285"/>
              <a:buFont typeface="Arial"/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min</a:t>
            </a:r>
          </a:p>
        </p:txBody>
      </p:sp>
      <p:sp>
        <p:nvSpPr>
          <p:cNvPr id="565" name="Shape 565"/>
          <p:cNvSpPr/>
          <p:nvPr/>
        </p:nvSpPr>
        <p:spPr>
          <a:xfrm>
            <a:off x="4684400" y="3315712"/>
            <a:ext cx="420600" cy="4206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566" name="Shape 566"/>
          <p:cNvSpPr/>
          <p:nvPr/>
        </p:nvSpPr>
        <p:spPr>
          <a:xfrm>
            <a:off x="4651550" y="3757825"/>
            <a:ext cx="486323" cy="503712"/>
          </a:xfrm>
          <a:prstGeom prst="irregularSeal1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67" name="Shape 567"/>
          <p:cNvSpPr/>
          <p:nvPr/>
        </p:nvSpPr>
        <p:spPr>
          <a:xfrm>
            <a:off x="8346202" y="1675450"/>
            <a:ext cx="702000" cy="1835400"/>
          </a:xfrm>
          <a:prstGeom prst="bracketPair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68" name="Shape 568"/>
          <p:cNvSpPr txBox="1"/>
          <p:nvPr>
            <p:ph idx="4294967295" type="title"/>
          </p:nvPr>
        </p:nvSpPr>
        <p:spPr>
          <a:xfrm>
            <a:off x="7526900" y="2166150"/>
            <a:ext cx="9441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69850" lvl="0" marL="0" rtl="0">
              <a:spcBef>
                <a:spcPts val="0"/>
              </a:spcBef>
              <a:buClr>
                <a:srgbClr val="000000"/>
              </a:buClr>
              <a:buSzPct val="39285"/>
              <a:buFont typeface="Arial"/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min</a:t>
            </a:r>
          </a:p>
        </p:txBody>
      </p:sp>
      <p:sp>
        <p:nvSpPr>
          <p:cNvPr id="569" name="Shape 569"/>
          <p:cNvSpPr/>
          <p:nvPr/>
        </p:nvSpPr>
        <p:spPr>
          <a:xfrm>
            <a:off x="8583987" y="2695450"/>
            <a:ext cx="194700" cy="1947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570" name="Shape 570"/>
          <p:cNvSpPr/>
          <p:nvPr/>
        </p:nvSpPr>
        <p:spPr>
          <a:xfrm>
            <a:off x="8435725" y="2098850"/>
            <a:ext cx="420600" cy="4206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Shape 87"/>
          <p:cNvPicPr preferRelativeResize="0"/>
          <p:nvPr/>
        </p:nvPicPr>
        <p:blipFill rotWithShape="1">
          <a:blip r:embed="rId3">
            <a:alphaModFix/>
          </a:blip>
          <a:srcRect b="0" l="6041" r="0" t="0"/>
          <a:stretch/>
        </p:blipFill>
        <p:spPr>
          <a:xfrm>
            <a:off x="0" y="672250"/>
            <a:ext cx="6135125" cy="3798998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Shape 88"/>
          <p:cNvSpPr txBox="1"/>
          <p:nvPr/>
        </p:nvSpPr>
        <p:spPr>
          <a:xfrm>
            <a:off x="0" y="4625400"/>
            <a:ext cx="6135000" cy="51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https://motherboard.vice.com/en_us/article/inside-rube-goldberg-machine-youtube-video-artist-joseph-herschers-bedroom-workshop</a:t>
            </a:r>
          </a:p>
        </p:txBody>
      </p:sp>
      <p:sp>
        <p:nvSpPr>
          <p:cNvPr id="89" name="Shape 89"/>
          <p:cNvSpPr txBox="1"/>
          <p:nvPr/>
        </p:nvSpPr>
        <p:spPr>
          <a:xfrm>
            <a:off x="4220400" y="771825"/>
            <a:ext cx="4923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2400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Yaroslav Yermilov</a:t>
            </a:r>
            <a:br>
              <a:rPr b="1" lang="en-GB" sz="1800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 lang="en-GB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Senior Software Engineer</a:t>
            </a:r>
            <a:br>
              <a:rPr b="1" lang="en-GB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 lang="en-GB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EPAM Systems</a:t>
            </a:r>
            <a:br>
              <a:rPr b="1" lang="en-GB" sz="1800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</a:br>
            <a:br>
              <a:rPr b="1" lang="en-GB" sz="1800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 lang="en-GB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yermilov17@gmail.com</a:t>
            </a:r>
            <a:br>
              <a:rPr b="1" lang="en-GB" sz="1800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 lang="en-GB" sz="1200" u="sng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https://yermilov.github.io/</a:t>
            </a:r>
            <a:br>
              <a:rPr b="1" lang="en-GB" sz="1200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 lang="en-GB" sz="1200" u="sng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  <a:hlinkClick r:id="rId5"/>
              </a:rPr>
              <a:t>https://twitter.com/yermilov17</a:t>
            </a:r>
            <a:br>
              <a:rPr b="1" lang="en-GB" sz="1200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 lang="en-GB" sz="1200" u="sng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  <a:hlinkClick r:id="rId6"/>
              </a:rPr>
              <a:t>https://www.facebook.com/yaroslav.yermilov</a:t>
            </a:r>
            <a:br>
              <a:rPr b="1" lang="en-GB" sz="1200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 lang="en-GB" sz="1200" u="sng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  <a:hlinkClick r:id="rId7"/>
              </a:rPr>
              <a:t>https://ua.linkedin.com/pub/yaroslav-yermilov/58/682/506</a:t>
            </a:r>
          </a:p>
          <a:p>
            <a:pPr lvl="0" rtl="0" algn="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w</a:t>
            </a:r>
            <a:r>
              <a:rPr b="1" lang="en-GB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ork for EPAM Systems since 2011</a:t>
            </a:r>
            <a:br>
              <a:rPr b="1" lang="en-GB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 lang="en-GB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distributed systems, </a:t>
            </a:r>
            <a:br>
              <a:rPr b="1" lang="en-GB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 lang="en-GB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Big Data and automated testing</a:t>
            </a:r>
            <a:br>
              <a:rPr b="1" lang="en-GB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</a:br>
            <a:br>
              <a:rPr b="1" lang="en-GB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 lang="en-GB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out of office - </a:t>
            </a:r>
            <a:r>
              <a:rPr b="1" lang="en-GB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Groovy</a:t>
            </a:r>
          </a:p>
          <a:p>
            <a:pPr lvl="0" rtl="0" algn="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b="1" sz="1800"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 algn="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b="1" sz="1800"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5" name="Shape 575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 flipH="1">
            <a:off x="1051250" y="1587524"/>
            <a:ext cx="2979299" cy="1615700"/>
          </a:xfrm>
          <a:prstGeom prst="rect">
            <a:avLst/>
          </a:prstGeom>
          <a:noFill/>
          <a:ln>
            <a:noFill/>
          </a:ln>
        </p:spPr>
      </p:pic>
      <p:sp>
        <p:nvSpPr>
          <p:cNvPr id="576" name="Shape 576"/>
          <p:cNvSpPr txBox="1"/>
          <p:nvPr/>
        </p:nvSpPr>
        <p:spPr>
          <a:xfrm>
            <a:off x="0" y="1241769"/>
            <a:ext cx="9144000" cy="285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Optional&lt;</a:t>
            </a:r>
            <a:r>
              <a:rPr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Status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mostPopularTweet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tweets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stream()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b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.parallel()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b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    .filter(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tweet -&gt; tweet.getText().toLowerCase().contains(topic.toLowerCase())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    .filter(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tweet -&gt; !tweet.isRetweet()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    .max(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comparingInt(tweet -&gt; tweet.getFavoriteCount() + tweet.getRetweetCount())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Shape 581"/>
          <p:cNvSpPr txBox="1"/>
          <p:nvPr/>
        </p:nvSpPr>
        <p:spPr>
          <a:xfrm>
            <a:off x="1545150" y="472725"/>
            <a:ext cx="6053700" cy="12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</a:t>
            </a:r>
            <a:r>
              <a:rPr lang="en-GB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shapes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stream()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Shape 586"/>
          <p:cNvSpPr txBox="1"/>
          <p:nvPr/>
        </p:nvSpPr>
        <p:spPr>
          <a:xfrm>
            <a:off x="1545150" y="472725"/>
            <a:ext cx="6053700" cy="12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Optional&lt;</a:t>
            </a:r>
            <a:r>
              <a:rPr lang="en-GB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minBlueCircle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shapes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stream()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.filter(shape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getType()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CIRCLE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Shape 591"/>
          <p:cNvSpPr txBox="1"/>
          <p:nvPr/>
        </p:nvSpPr>
        <p:spPr>
          <a:xfrm>
            <a:off x="1545150" y="472725"/>
            <a:ext cx="6053700" cy="12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Optional&lt;</a:t>
            </a:r>
            <a:r>
              <a:rPr lang="en-GB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minBlueCircle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shapes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stream()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.filter(shape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getType()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CIRCLE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.filter(shape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getColor()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BLUE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Shape 596"/>
          <p:cNvSpPr txBox="1"/>
          <p:nvPr/>
        </p:nvSpPr>
        <p:spPr>
          <a:xfrm>
            <a:off x="1545150" y="472725"/>
            <a:ext cx="6053700" cy="12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Optional&lt;</a:t>
            </a:r>
            <a:r>
              <a:rPr lang="en-GB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minBlueCircle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shapes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stream()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.filter(shape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getType()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CIRCLE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.filter(shape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getColor()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BLUE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.min(comparingInt(shape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getSize()));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Shape 601"/>
          <p:cNvSpPr txBox="1"/>
          <p:nvPr/>
        </p:nvSpPr>
        <p:spPr>
          <a:xfrm>
            <a:off x="1545150" y="472725"/>
            <a:ext cx="6053700" cy="12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Optional&lt;</a:t>
            </a:r>
            <a:r>
              <a:rPr lang="en-GB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minBlueCircle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shapes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stream()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.parallel()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.filter(shape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getType()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CIRCLE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.filter(shape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getColor()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BLUE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.min(comparingInt(shape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getSize()));</a:t>
            </a:r>
          </a:p>
        </p:txBody>
      </p:sp>
      <p:sp>
        <p:nvSpPr>
          <p:cNvPr id="602" name="Shape 602"/>
          <p:cNvSpPr/>
          <p:nvPr/>
        </p:nvSpPr>
        <p:spPr>
          <a:xfrm>
            <a:off x="1238125" y="1809625"/>
            <a:ext cx="2306400" cy="3111600"/>
          </a:xfrm>
          <a:prstGeom prst="bracketPair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03" name="Shape 603"/>
          <p:cNvSpPr/>
          <p:nvPr/>
        </p:nvSpPr>
        <p:spPr>
          <a:xfrm>
            <a:off x="2602262" y="3632087"/>
            <a:ext cx="240000" cy="240000"/>
          </a:xfrm>
          <a:prstGeom prst="rect">
            <a:avLst/>
          </a:prstGeom>
          <a:solidFill>
            <a:srgbClr val="98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04" name="Shape 604"/>
          <p:cNvSpPr/>
          <p:nvPr/>
        </p:nvSpPr>
        <p:spPr>
          <a:xfrm>
            <a:off x="2208212" y="2064700"/>
            <a:ext cx="310500" cy="3105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605" name="Shape 605"/>
          <p:cNvSpPr/>
          <p:nvPr/>
        </p:nvSpPr>
        <p:spPr>
          <a:xfrm>
            <a:off x="1451162" y="2283487"/>
            <a:ext cx="310500" cy="268500"/>
          </a:xfrm>
          <a:prstGeom prst="triangle">
            <a:avLst>
              <a:gd fmla="val 50000" name="adj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06" name="Shape 606"/>
          <p:cNvSpPr/>
          <p:nvPr/>
        </p:nvSpPr>
        <p:spPr>
          <a:xfrm>
            <a:off x="1451162" y="2794087"/>
            <a:ext cx="420600" cy="4206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607" name="Shape 607"/>
          <p:cNvSpPr/>
          <p:nvPr/>
        </p:nvSpPr>
        <p:spPr>
          <a:xfrm>
            <a:off x="3135337" y="3509337"/>
            <a:ext cx="194700" cy="1947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608" name="Shape 608"/>
          <p:cNvSpPr/>
          <p:nvPr/>
        </p:nvSpPr>
        <p:spPr>
          <a:xfrm>
            <a:off x="1977512" y="3962137"/>
            <a:ext cx="771900" cy="667500"/>
          </a:xfrm>
          <a:prstGeom prst="triangle">
            <a:avLst>
              <a:gd fmla="val 50000" name="adj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09" name="Shape 609"/>
          <p:cNvSpPr/>
          <p:nvPr/>
        </p:nvSpPr>
        <p:spPr>
          <a:xfrm>
            <a:off x="2032407" y="2492137"/>
            <a:ext cx="486300" cy="420600"/>
          </a:xfrm>
          <a:prstGeom prst="triangle">
            <a:avLst>
              <a:gd fmla="val 50000" name="adj"/>
            </a:avLst>
          </a:prstGeom>
          <a:solidFill>
            <a:srgbClr val="98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10" name="Shape 610"/>
          <p:cNvSpPr/>
          <p:nvPr/>
        </p:nvSpPr>
        <p:spPr>
          <a:xfrm>
            <a:off x="2679337" y="2466512"/>
            <a:ext cx="456000" cy="503700"/>
          </a:xfrm>
          <a:prstGeom prst="rect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11" name="Shape 611"/>
          <p:cNvSpPr/>
          <p:nvPr/>
        </p:nvSpPr>
        <p:spPr>
          <a:xfrm>
            <a:off x="1364387" y="3577037"/>
            <a:ext cx="350100" cy="350100"/>
          </a:xfrm>
          <a:prstGeom prst="rect">
            <a:avLst/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12" name="Shape 612"/>
          <p:cNvSpPr/>
          <p:nvPr/>
        </p:nvSpPr>
        <p:spPr>
          <a:xfrm>
            <a:off x="1871762" y="3121387"/>
            <a:ext cx="632100" cy="632100"/>
          </a:xfrm>
          <a:prstGeom prst="ellipse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613" name="Shape 613"/>
          <p:cNvSpPr/>
          <p:nvPr/>
        </p:nvSpPr>
        <p:spPr>
          <a:xfrm>
            <a:off x="2679338" y="3121387"/>
            <a:ext cx="240000" cy="265200"/>
          </a:xfrm>
          <a:prstGeom prst="rect">
            <a:avLst/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14" name="Shape 614"/>
          <p:cNvSpPr/>
          <p:nvPr/>
        </p:nvSpPr>
        <p:spPr>
          <a:xfrm>
            <a:off x="1396112" y="4066309"/>
            <a:ext cx="420600" cy="3999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15" name="Shape 615"/>
          <p:cNvSpPr/>
          <p:nvPr/>
        </p:nvSpPr>
        <p:spPr>
          <a:xfrm>
            <a:off x="2722262" y="3932514"/>
            <a:ext cx="702000" cy="6675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99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16" name="Shape 616"/>
          <p:cNvSpPr/>
          <p:nvPr/>
        </p:nvSpPr>
        <p:spPr>
          <a:xfrm>
            <a:off x="2732287" y="1876619"/>
            <a:ext cx="350100" cy="3330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99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17" name="Shape 617"/>
          <p:cNvSpPr txBox="1"/>
          <p:nvPr>
            <p:ph idx="4294967295" type="title"/>
          </p:nvPr>
        </p:nvSpPr>
        <p:spPr>
          <a:xfrm>
            <a:off x="0" y="2984150"/>
            <a:ext cx="9441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69850" lvl="0" marL="0" rtl="0">
              <a:spcBef>
                <a:spcPts val="0"/>
              </a:spcBef>
              <a:buClr>
                <a:srgbClr val="000000"/>
              </a:buClr>
              <a:buSzPct val="39285"/>
              <a:buFont typeface="Arial"/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min</a:t>
            </a:r>
          </a:p>
        </p:txBody>
      </p:sp>
      <p:sp>
        <p:nvSpPr>
          <p:cNvPr id="618" name="Shape 618"/>
          <p:cNvSpPr/>
          <p:nvPr/>
        </p:nvSpPr>
        <p:spPr>
          <a:xfrm>
            <a:off x="755987" y="2919537"/>
            <a:ext cx="420600" cy="4206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619" name="Shape 619"/>
          <p:cNvSpPr/>
          <p:nvPr/>
        </p:nvSpPr>
        <p:spPr>
          <a:xfrm>
            <a:off x="723137" y="3361650"/>
            <a:ext cx="486324" cy="503712"/>
          </a:xfrm>
          <a:prstGeom prst="irregularSeal1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20" name="Shape 620"/>
          <p:cNvSpPr txBox="1"/>
          <p:nvPr/>
        </p:nvSpPr>
        <p:spPr>
          <a:xfrm>
            <a:off x="3606050" y="2960575"/>
            <a:ext cx="4681200" cy="809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.filter(shape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getType()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CIRCLE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.filter(shape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getColor()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BLUE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.min(comparingInt(shape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getSize()));</a:t>
            </a:r>
          </a:p>
        </p:txBody>
      </p:sp>
      <p:sp>
        <p:nvSpPr>
          <p:cNvPr id="621" name="Shape 621"/>
          <p:cNvSpPr/>
          <p:nvPr/>
        </p:nvSpPr>
        <p:spPr>
          <a:xfrm>
            <a:off x="8614662" y="3268062"/>
            <a:ext cx="194700" cy="1947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Shape 626"/>
          <p:cNvSpPr txBox="1"/>
          <p:nvPr/>
        </p:nvSpPr>
        <p:spPr>
          <a:xfrm>
            <a:off x="1545150" y="370250"/>
            <a:ext cx="6053700" cy="12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shapes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71D5D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Shape 631"/>
          <p:cNvSpPr txBox="1"/>
          <p:nvPr/>
        </p:nvSpPr>
        <p:spPr>
          <a:xfrm>
            <a:off x="1545150" y="370250"/>
            <a:ext cx="6053700" cy="12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minBlueCircle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.findAll({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type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CIRCLE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71D5D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Shape 636"/>
          <p:cNvSpPr txBox="1"/>
          <p:nvPr/>
        </p:nvSpPr>
        <p:spPr>
          <a:xfrm>
            <a:off x="1545150" y="370250"/>
            <a:ext cx="6053700" cy="12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minBlueCircle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.findAll({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type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CIRCLE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.findAll({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color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BLUE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71D5D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Shape 641"/>
          <p:cNvSpPr txBox="1"/>
          <p:nvPr/>
        </p:nvSpPr>
        <p:spPr>
          <a:xfrm>
            <a:off x="1545150" y="370250"/>
            <a:ext cx="6053700" cy="12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minBlueCircle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.findAll({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type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CIRCLE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.findAll({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color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BLUE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.min({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size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71D5D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Shape 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6713" y="611712"/>
            <a:ext cx="5152051" cy="3750724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Shape 95"/>
          <p:cNvSpPr txBox="1"/>
          <p:nvPr>
            <p:ph type="title"/>
          </p:nvPr>
        </p:nvSpPr>
        <p:spPr>
          <a:xfrm>
            <a:off x="920787" y="0"/>
            <a:ext cx="4169700" cy="1446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69850" lvl="0" marL="0" rtl="0" algn="ctr">
              <a:spcBef>
                <a:spcPts val="0"/>
              </a:spcBef>
              <a:buClr>
                <a:srgbClr val="000000"/>
              </a:buClr>
              <a:buSzPct val="39285"/>
              <a:buFont typeface="Arial"/>
              <a:buNone/>
            </a:pPr>
            <a:r>
              <a:rPr b="1" lang="en-GB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two guidelines for developing concurrent code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Shape 646"/>
          <p:cNvSpPr txBox="1"/>
          <p:nvPr/>
        </p:nvSpPr>
        <p:spPr>
          <a:xfrm>
            <a:off x="1545150" y="370250"/>
            <a:ext cx="6053700" cy="12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b="1"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ParallelEnhancer.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enhanceInstance shapes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minBlueCircle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.findAll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Parallel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type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CIRCLE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.findAll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Parallel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color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BLUE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.min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Parallel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size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71D5D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Shape 651"/>
          <p:cNvSpPr txBox="1"/>
          <p:nvPr/>
        </p:nvSpPr>
        <p:spPr>
          <a:xfrm>
            <a:off x="1545150" y="370250"/>
            <a:ext cx="6053700" cy="14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b="1"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ParallelEnhancer.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enhanceInstance shapes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shapes.makeConcurrent()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minBlueCircle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.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findAll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type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CIRCLE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.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findAll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color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BLUE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.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min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size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71D5D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52" name="Shape 652"/>
          <p:cNvSpPr/>
          <p:nvPr/>
        </p:nvSpPr>
        <p:spPr>
          <a:xfrm>
            <a:off x="1238125" y="1809625"/>
            <a:ext cx="2306400" cy="3111600"/>
          </a:xfrm>
          <a:prstGeom prst="bracketPair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53" name="Shape 653"/>
          <p:cNvSpPr/>
          <p:nvPr/>
        </p:nvSpPr>
        <p:spPr>
          <a:xfrm>
            <a:off x="2602262" y="3632087"/>
            <a:ext cx="240000" cy="240000"/>
          </a:xfrm>
          <a:prstGeom prst="rect">
            <a:avLst/>
          </a:prstGeom>
          <a:solidFill>
            <a:srgbClr val="98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54" name="Shape 654"/>
          <p:cNvSpPr/>
          <p:nvPr/>
        </p:nvSpPr>
        <p:spPr>
          <a:xfrm>
            <a:off x="2208212" y="2064700"/>
            <a:ext cx="310500" cy="3105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655" name="Shape 655"/>
          <p:cNvSpPr/>
          <p:nvPr/>
        </p:nvSpPr>
        <p:spPr>
          <a:xfrm>
            <a:off x="1451162" y="2283487"/>
            <a:ext cx="310500" cy="268500"/>
          </a:xfrm>
          <a:prstGeom prst="triangle">
            <a:avLst>
              <a:gd fmla="val 50000" name="adj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56" name="Shape 656"/>
          <p:cNvSpPr/>
          <p:nvPr/>
        </p:nvSpPr>
        <p:spPr>
          <a:xfrm>
            <a:off x="1451162" y="2794087"/>
            <a:ext cx="420600" cy="4206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657" name="Shape 657"/>
          <p:cNvSpPr/>
          <p:nvPr/>
        </p:nvSpPr>
        <p:spPr>
          <a:xfrm>
            <a:off x="3135337" y="3509337"/>
            <a:ext cx="194700" cy="1947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658" name="Shape 658"/>
          <p:cNvSpPr/>
          <p:nvPr/>
        </p:nvSpPr>
        <p:spPr>
          <a:xfrm>
            <a:off x="1977512" y="3962137"/>
            <a:ext cx="771900" cy="667500"/>
          </a:xfrm>
          <a:prstGeom prst="triangle">
            <a:avLst>
              <a:gd fmla="val 50000" name="adj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59" name="Shape 659"/>
          <p:cNvSpPr/>
          <p:nvPr/>
        </p:nvSpPr>
        <p:spPr>
          <a:xfrm>
            <a:off x="2032407" y="2492137"/>
            <a:ext cx="486300" cy="420600"/>
          </a:xfrm>
          <a:prstGeom prst="triangle">
            <a:avLst>
              <a:gd fmla="val 50000" name="adj"/>
            </a:avLst>
          </a:prstGeom>
          <a:solidFill>
            <a:srgbClr val="98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60" name="Shape 660"/>
          <p:cNvSpPr/>
          <p:nvPr/>
        </p:nvSpPr>
        <p:spPr>
          <a:xfrm>
            <a:off x="2679337" y="2466512"/>
            <a:ext cx="456000" cy="503700"/>
          </a:xfrm>
          <a:prstGeom prst="rect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61" name="Shape 661"/>
          <p:cNvSpPr/>
          <p:nvPr/>
        </p:nvSpPr>
        <p:spPr>
          <a:xfrm>
            <a:off x="1364387" y="3577037"/>
            <a:ext cx="350100" cy="350100"/>
          </a:xfrm>
          <a:prstGeom prst="rect">
            <a:avLst/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62" name="Shape 662"/>
          <p:cNvSpPr/>
          <p:nvPr/>
        </p:nvSpPr>
        <p:spPr>
          <a:xfrm>
            <a:off x="1871762" y="3121387"/>
            <a:ext cx="632100" cy="632100"/>
          </a:xfrm>
          <a:prstGeom prst="ellipse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663" name="Shape 663"/>
          <p:cNvSpPr/>
          <p:nvPr/>
        </p:nvSpPr>
        <p:spPr>
          <a:xfrm>
            <a:off x="2679338" y="3121387"/>
            <a:ext cx="240000" cy="265200"/>
          </a:xfrm>
          <a:prstGeom prst="rect">
            <a:avLst/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64" name="Shape 664"/>
          <p:cNvSpPr/>
          <p:nvPr/>
        </p:nvSpPr>
        <p:spPr>
          <a:xfrm>
            <a:off x="1396112" y="4066309"/>
            <a:ext cx="420600" cy="3999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65" name="Shape 665"/>
          <p:cNvSpPr/>
          <p:nvPr/>
        </p:nvSpPr>
        <p:spPr>
          <a:xfrm>
            <a:off x="2722262" y="3932514"/>
            <a:ext cx="702000" cy="6675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99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66" name="Shape 666"/>
          <p:cNvSpPr/>
          <p:nvPr/>
        </p:nvSpPr>
        <p:spPr>
          <a:xfrm>
            <a:off x="2732287" y="1876619"/>
            <a:ext cx="350100" cy="3330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99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67" name="Shape 667"/>
          <p:cNvSpPr txBox="1"/>
          <p:nvPr>
            <p:ph idx="4294967295" type="title"/>
          </p:nvPr>
        </p:nvSpPr>
        <p:spPr>
          <a:xfrm>
            <a:off x="0" y="2984150"/>
            <a:ext cx="9441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69850" lvl="0" marL="0" rtl="0">
              <a:spcBef>
                <a:spcPts val="0"/>
              </a:spcBef>
              <a:buClr>
                <a:srgbClr val="000000"/>
              </a:buClr>
              <a:buSzPct val="39285"/>
              <a:buFont typeface="Arial"/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min</a:t>
            </a:r>
          </a:p>
        </p:txBody>
      </p:sp>
      <p:sp>
        <p:nvSpPr>
          <p:cNvPr id="668" name="Shape 668"/>
          <p:cNvSpPr/>
          <p:nvPr/>
        </p:nvSpPr>
        <p:spPr>
          <a:xfrm>
            <a:off x="755987" y="2919537"/>
            <a:ext cx="420600" cy="4206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669" name="Shape 669"/>
          <p:cNvSpPr/>
          <p:nvPr/>
        </p:nvSpPr>
        <p:spPr>
          <a:xfrm>
            <a:off x="723137" y="3361650"/>
            <a:ext cx="486324" cy="503712"/>
          </a:xfrm>
          <a:prstGeom prst="irregularSeal1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70" name="Shape 670"/>
          <p:cNvSpPr txBox="1"/>
          <p:nvPr/>
        </p:nvSpPr>
        <p:spPr>
          <a:xfrm>
            <a:off x="3775575" y="3001250"/>
            <a:ext cx="2412600" cy="872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.findAll({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type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CIRCLE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})</a:t>
            </a:r>
          </a:p>
        </p:txBody>
      </p:sp>
      <p:sp>
        <p:nvSpPr>
          <p:cNvPr id="671" name="Shape 671"/>
          <p:cNvSpPr/>
          <p:nvPr/>
        </p:nvSpPr>
        <p:spPr>
          <a:xfrm>
            <a:off x="6419250" y="1809625"/>
            <a:ext cx="2306400" cy="3111600"/>
          </a:xfrm>
          <a:prstGeom prst="bracketPair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72" name="Shape 672"/>
          <p:cNvSpPr/>
          <p:nvPr/>
        </p:nvSpPr>
        <p:spPr>
          <a:xfrm>
            <a:off x="7389337" y="2064700"/>
            <a:ext cx="310500" cy="3105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673" name="Shape 673"/>
          <p:cNvSpPr/>
          <p:nvPr/>
        </p:nvSpPr>
        <p:spPr>
          <a:xfrm>
            <a:off x="6632287" y="2794087"/>
            <a:ext cx="420600" cy="4206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674" name="Shape 674"/>
          <p:cNvSpPr/>
          <p:nvPr/>
        </p:nvSpPr>
        <p:spPr>
          <a:xfrm>
            <a:off x="8316462" y="3509337"/>
            <a:ext cx="194700" cy="1947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675" name="Shape 675"/>
          <p:cNvSpPr/>
          <p:nvPr/>
        </p:nvSpPr>
        <p:spPr>
          <a:xfrm>
            <a:off x="7052887" y="3121387"/>
            <a:ext cx="632100" cy="632100"/>
          </a:xfrm>
          <a:prstGeom prst="ellipse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Shape 680"/>
          <p:cNvSpPr/>
          <p:nvPr/>
        </p:nvSpPr>
        <p:spPr>
          <a:xfrm>
            <a:off x="1238125" y="1809625"/>
            <a:ext cx="2306400" cy="3111600"/>
          </a:xfrm>
          <a:prstGeom prst="bracketPair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81" name="Shape 681"/>
          <p:cNvSpPr/>
          <p:nvPr/>
        </p:nvSpPr>
        <p:spPr>
          <a:xfrm>
            <a:off x="2208212" y="2064700"/>
            <a:ext cx="310500" cy="3105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682" name="Shape 682"/>
          <p:cNvSpPr/>
          <p:nvPr/>
        </p:nvSpPr>
        <p:spPr>
          <a:xfrm>
            <a:off x="1451162" y="2794087"/>
            <a:ext cx="420600" cy="4206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683" name="Shape 683"/>
          <p:cNvSpPr/>
          <p:nvPr/>
        </p:nvSpPr>
        <p:spPr>
          <a:xfrm>
            <a:off x="3135337" y="3509337"/>
            <a:ext cx="194700" cy="1947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684" name="Shape 684"/>
          <p:cNvSpPr/>
          <p:nvPr/>
        </p:nvSpPr>
        <p:spPr>
          <a:xfrm>
            <a:off x="1871762" y="3121387"/>
            <a:ext cx="632100" cy="632100"/>
          </a:xfrm>
          <a:prstGeom prst="ellipse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685" name="Shape 685"/>
          <p:cNvSpPr txBox="1"/>
          <p:nvPr>
            <p:ph idx="4294967295" type="title"/>
          </p:nvPr>
        </p:nvSpPr>
        <p:spPr>
          <a:xfrm>
            <a:off x="0" y="2984150"/>
            <a:ext cx="9441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69850" lvl="0" marL="0" rtl="0">
              <a:spcBef>
                <a:spcPts val="0"/>
              </a:spcBef>
              <a:buClr>
                <a:srgbClr val="000000"/>
              </a:buClr>
              <a:buSzPct val="39285"/>
              <a:buFont typeface="Arial"/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min</a:t>
            </a:r>
          </a:p>
        </p:txBody>
      </p:sp>
      <p:sp>
        <p:nvSpPr>
          <p:cNvPr id="686" name="Shape 686"/>
          <p:cNvSpPr/>
          <p:nvPr/>
        </p:nvSpPr>
        <p:spPr>
          <a:xfrm>
            <a:off x="755987" y="2919537"/>
            <a:ext cx="420600" cy="4206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687" name="Shape 687"/>
          <p:cNvSpPr/>
          <p:nvPr/>
        </p:nvSpPr>
        <p:spPr>
          <a:xfrm>
            <a:off x="723137" y="3361650"/>
            <a:ext cx="486324" cy="503712"/>
          </a:xfrm>
          <a:prstGeom prst="irregularSeal1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88" name="Shape 688"/>
          <p:cNvSpPr txBox="1"/>
          <p:nvPr/>
        </p:nvSpPr>
        <p:spPr>
          <a:xfrm>
            <a:off x="3775575" y="3001250"/>
            <a:ext cx="2412600" cy="872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.findAll({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color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BLUE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})</a:t>
            </a:r>
          </a:p>
        </p:txBody>
      </p:sp>
      <p:sp>
        <p:nvSpPr>
          <p:cNvPr id="689" name="Shape 689"/>
          <p:cNvSpPr/>
          <p:nvPr/>
        </p:nvSpPr>
        <p:spPr>
          <a:xfrm>
            <a:off x="6419250" y="1809625"/>
            <a:ext cx="2306400" cy="3111600"/>
          </a:xfrm>
          <a:prstGeom prst="bracketPair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90" name="Shape 690"/>
          <p:cNvSpPr/>
          <p:nvPr/>
        </p:nvSpPr>
        <p:spPr>
          <a:xfrm>
            <a:off x="6632287" y="2794087"/>
            <a:ext cx="420600" cy="4206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691" name="Shape 691"/>
          <p:cNvSpPr/>
          <p:nvPr/>
        </p:nvSpPr>
        <p:spPr>
          <a:xfrm>
            <a:off x="8316462" y="3509337"/>
            <a:ext cx="194700" cy="1947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692" name="Shape 692"/>
          <p:cNvSpPr txBox="1"/>
          <p:nvPr/>
        </p:nvSpPr>
        <p:spPr>
          <a:xfrm>
            <a:off x="1545150" y="370250"/>
            <a:ext cx="6053700" cy="14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b="1"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ParallelEnhancer.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enhanceInstance shapes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shapes.makeConcurrent()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minBlueCircle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.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findAll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type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CIRCLE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.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findAll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color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BLUE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.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min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size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71D5D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Shape 697"/>
          <p:cNvSpPr/>
          <p:nvPr/>
        </p:nvSpPr>
        <p:spPr>
          <a:xfrm>
            <a:off x="1238125" y="1809625"/>
            <a:ext cx="2306400" cy="3111600"/>
          </a:xfrm>
          <a:prstGeom prst="bracketPair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98" name="Shape 698"/>
          <p:cNvSpPr/>
          <p:nvPr/>
        </p:nvSpPr>
        <p:spPr>
          <a:xfrm>
            <a:off x="1451162" y="2794087"/>
            <a:ext cx="420600" cy="4206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699" name="Shape 699"/>
          <p:cNvSpPr/>
          <p:nvPr/>
        </p:nvSpPr>
        <p:spPr>
          <a:xfrm>
            <a:off x="3135337" y="3509337"/>
            <a:ext cx="194700" cy="1947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700" name="Shape 700"/>
          <p:cNvSpPr txBox="1"/>
          <p:nvPr>
            <p:ph idx="4294967295" type="title"/>
          </p:nvPr>
        </p:nvSpPr>
        <p:spPr>
          <a:xfrm>
            <a:off x="0" y="2984150"/>
            <a:ext cx="9441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69850" lvl="0" marL="0" rtl="0">
              <a:spcBef>
                <a:spcPts val="0"/>
              </a:spcBef>
              <a:buClr>
                <a:srgbClr val="000000"/>
              </a:buClr>
              <a:buSzPct val="39285"/>
              <a:buFont typeface="Arial"/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min</a:t>
            </a:r>
          </a:p>
        </p:txBody>
      </p:sp>
      <p:sp>
        <p:nvSpPr>
          <p:cNvPr id="701" name="Shape 701"/>
          <p:cNvSpPr/>
          <p:nvPr/>
        </p:nvSpPr>
        <p:spPr>
          <a:xfrm>
            <a:off x="755987" y="2919537"/>
            <a:ext cx="420600" cy="4206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702" name="Shape 702"/>
          <p:cNvSpPr/>
          <p:nvPr/>
        </p:nvSpPr>
        <p:spPr>
          <a:xfrm>
            <a:off x="723137" y="3361650"/>
            <a:ext cx="486324" cy="503712"/>
          </a:xfrm>
          <a:prstGeom prst="irregularSeal1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03" name="Shape 703"/>
          <p:cNvSpPr txBox="1"/>
          <p:nvPr/>
        </p:nvSpPr>
        <p:spPr>
          <a:xfrm>
            <a:off x="3775575" y="3001250"/>
            <a:ext cx="1671300" cy="872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.min({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b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size 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})</a:t>
            </a:r>
          </a:p>
        </p:txBody>
      </p:sp>
      <p:sp>
        <p:nvSpPr>
          <p:cNvPr id="704" name="Shape 704"/>
          <p:cNvSpPr/>
          <p:nvPr/>
        </p:nvSpPr>
        <p:spPr>
          <a:xfrm>
            <a:off x="6291537" y="3268062"/>
            <a:ext cx="194700" cy="1947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705" name="Shape 705"/>
          <p:cNvSpPr/>
          <p:nvPr/>
        </p:nvSpPr>
        <p:spPr>
          <a:xfrm>
            <a:off x="5569362" y="3157225"/>
            <a:ext cx="599700" cy="416400"/>
          </a:xfrm>
          <a:prstGeom prst="mathEqual">
            <a:avLst>
              <a:gd fmla="val 23520" name="adj1"/>
              <a:gd fmla="val 11760" name="adj2"/>
            </a:avLst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highlight>
                <a:srgbClr val="000000"/>
              </a:highlight>
            </a:endParaRPr>
          </a:p>
        </p:txBody>
      </p:sp>
      <p:sp>
        <p:nvSpPr>
          <p:cNvPr id="706" name="Shape 706"/>
          <p:cNvSpPr txBox="1"/>
          <p:nvPr/>
        </p:nvSpPr>
        <p:spPr>
          <a:xfrm>
            <a:off x="1545150" y="370250"/>
            <a:ext cx="6053700" cy="14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b="1"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ParallelEnhancer.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enhanceInstance shapes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shapes.makeConcurrent()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minBlueCircle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.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findAll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type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CIRCLE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.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findAll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color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BLUE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.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min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size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71D5D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Shape 711"/>
          <p:cNvSpPr txBox="1"/>
          <p:nvPr/>
        </p:nvSpPr>
        <p:spPr>
          <a:xfrm>
            <a:off x="1545150" y="370250"/>
            <a:ext cx="6053700" cy="15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minBlueCircle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.findAll({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type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CIRCLE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.findAll({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color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BLUE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.min({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size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A71D5D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Shape 716"/>
          <p:cNvSpPr/>
          <p:nvPr/>
        </p:nvSpPr>
        <p:spPr>
          <a:xfrm>
            <a:off x="1238125" y="1809625"/>
            <a:ext cx="2306400" cy="3111600"/>
          </a:xfrm>
          <a:prstGeom prst="bracketPair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17" name="Shape 717"/>
          <p:cNvSpPr/>
          <p:nvPr/>
        </p:nvSpPr>
        <p:spPr>
          <a:xfrm>
            <a:off x="2602262" y="3632087"/>
            <a:ext cx="240000" cy="240000"/>
          </a:xfrm>
          <a:prstGeom prst="rect">
            <a:avLst/>
          </a:prstGeom>
          <a:solidFill>
            <a:srgbClr val="98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18" name="Shape 718"/>
          <p:cNvSpPr/>
          <p:nvPr/>
        </p:nvSpPr>
        <p:spPr>
          <a:xfrm>
            <a:off x="2208212" y="2064700"/>
            <a:ext cx="310500" cy="3105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719" name="Shape 719"/>
          <p:cNvSpPr/>
          <p:nvPr/>
        </p:nvSpPr>
        <p:spPr>
          <a:xfrm>
            <a:off x="1451162" y="2283487"/>
            <a:ext cx="310500" cy="268500"/>
          </a:xfrm>
          <a:prstGeom prst="triangle">
            <a:avLst>
              <a:gd fmla="val 50000" name="adj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20" name="Shape 720"/>
          <p:cNvSpPr/>
          <p:nvPr/>
        </p:nvSpPr>
        <p:spPr>
          <a:xfrm>
            <a:off x="1451162" y="2794087"/>
            <a:ext cx="420600" cy="4206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721" name="Shape 721"/>
          <p:cNvSpPr/>
          <p:nvPr/>
        </p:nvSpPr>
        <p:spPr>
          <a:xfrm>
            <a:off x="3135337" y="3509337"/>
            <a:ext cx="194700" cy="1947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722" name="Shape 722"/>
          <p:cNvSpPr/>
          <p:nvPr/>
        </p:nvSpPr>
        <p:spPr>
          <a:xfrm>
            <a:off x="1977512" y="3962137"/>
            <a:ext cx="771900" cy="667500"/>
          </a:xfrm>
          <a:prstGeom prst="triangle">
            <a:avLst>
              <a:gd fmla="val 50000" name="adj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23" name="Shape 723"/>
          <p:cNvSpPr/>
          <p:nvPr/>
        </p:nvSpPr>
        <p:spPr>
          <a:xfrm>
            <a:off x="2032407" y="2492137"/>
            <a:ext cx="486300" cy="420600"/>
          </a:xfrm>
          <a:prstGeom prst="triangle">
            <a:avLst>
              <a:gd fmla="val 50000" name="adj"/>
            </a:avLst>
          </a:prstGeom>
          <a:solidFill>
            <a:srgbClr val="98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24" name="Shape 724"/>
          <p:cNvSpPr/>
          <p:nvPr/>
        </p:nvSpPr>
        <p:spPr>
          <a:xfrm>
            <a:off x="2679337" y="2466512"/>
            <a:ext cx="456000" cy="503700"/>
          </a:xfrm>
          <a:prstGeom prst="rect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25" name="Shape 725"/>
          <p:cNvSpPr/>
          <p:nvPr/>
        </p:nvSpPr>
        <p:spPr>
          <a:xfrm>
            <a:off x="1364387" y="3577037"/>
            <a:ext cx="350100" cy="350100"/>
          </a:xfrm>
          <a:prstGeom prst="rect">
            <a:avLst/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26" name="Shape 726"/>
          <p:cNvSpPr/>
          <p:nvPr/>
        </p:nvSpPr>
        <p:spPr>
          <a:xfrm>
            <a:off x="1871762" y="3121387"/>
            <a:ext cx="632100" cy="632100"/>
          </a:xfrm>
          <a:prstGeom prst="ellipse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727" name="Shape 727"/>
          <p:cNvSpPr/>
          <p:nvPr/>
        </p:nvSpPr>
        <p:spPr>
          <a:xfrm>
            <a:off x="2679338" y="3121387"/>
            <a:ext cx="240000" cy="265200"/>
          </a:xfrm>
          <a:prstGeom prst="rect">
            <a:avLst/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28" name="Shape 728"/>
          <p:cNvSpPr/>
          <p:nvPr/>
        </p:nvSpPr>
        <p:spPr>
          <a:xfrm>
            <a:off x="1396112" y="4066309"/>
            <a:ext cx="420600" cy="3999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29" name="Shape 729"/>
          <p:cNvSpPr/>
          <p:nvPr/>
        </p:nvSpPr>
        <p:spPr>
          <a:xfrm>
            <a:off x="2722262" y="3932514"/>
            <a:ext cx="702000" cy="6675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99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30" name="Shape 730"/>
          <p:cNvSpPr/>
          <p:nvPr/>
        </p:nvSpPr>
        <p:spPr>
          <a:xfrm>
            <a:off x="2732287" y="1876619"/>
            <a:ext cx="350100" cy="3330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99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31" name="Shape 731"/>
          <p:cNvSpPr txBox="1"/>
          <p:nvPr>
            <p:ph idx="4294967295" type="title"/>
          </p:nvPr>
        </p:nvSpPr>
        <p:spPr>
          <a:xfrm>
            <a:off x="0" y="2984150"/>
            <a:ext cx="9441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69850" lvl="0" marL="0" rtl="0">
              <a:spcBef>
                <a:spcPts val="0"/>
              </a:spcBef>
              <a:buClr>
                <a:srgbClr val="000000"/>
              </a:buClr>
              <a:buSzPct val="39285"/>
              <a:buFont typeface="Arial"/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min</a:t>
            </a:r>
          </a:p>
        </p:txBody>
      </p:sp>
      <p:sp>
        <p:nvSpPr>
          <p:cNvPr id="732" name="Shape 732"/>
          <p:cNvSpPr/>
          <p:nvPr/>
        </p:nvSpPr>
        <p:spPr>
          <a:xfrm>
            <a:off x="755987" y="2919537"/>
            <a:ext cx="420600" cy="4206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733" name="Shape 733"/>
          <p:cNvSpPr/>
          <p:nvPr/>
        </p:nvSpPr>
        <p:spPr>
          <a:xfrm>
            <a:off x="723137" y="3361650"/>
            <a:ext cx="486324" cy="503712"/>
          </a:xfrm>
          <a:prstGeom prst="irregularSeal1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34" name="Shape 734"/>
          <p:cNvSpPr txBox="1"/>
          <p:nvPr/>
        </p:nvSpPr>
        <p:spPr>
          <a:xfrm>
            <a:off x="3606050" y="2960575"/>
            <a:ext cx="4681200" cy="809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.filter({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type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CIRCLE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})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.filter({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color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BLUE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})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.min({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size })</a:t>
            </a:r>
          </a:p>
        </p:txBody>
      </p:sp>
      <p:sp>
        <p:nvSpPr>
          <p:cNvPr id="735" name="Shape 735"/>
          <p:cNvSpPr/>
          <p:nvPr/>
        </p:nvSpPr>
        <p:spPr>
          <a:xfrm>
            <a:off x="8614662" y="3268062"/>
            <a:ext cx="194700" cy="1947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736" name="Shape 736"/>
          <p:cNvSpPr txBox="1"/>
          <p:nvPr/>
        </p:nvSpPr>
        <p:spPr>
          <a:xfrm>
            <a:off x="1545150" y="370250"/>
            <a:ext cx="6053700" cy="15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withPool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minBlueCircle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shapes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parallel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.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filter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type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CIRCLE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.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filter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color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BLUE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.min({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size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1" name="Shape 741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1489182" y="0"/>
            <a:ext cx="765481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42" name="Shape 742"/>
          <p:cNvSpPr txBox="1"/>
          <p:nvPr>
            <p:ph idx="4294967295" type="title"/>
          </p:nvPr>
        </p:nvSpPr>
        <p:spPr>
          <a:xfrm>
            <a:off x="0" y="0"/>
            <a:ext cx="3737400" cy="21810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1" lang="en-GB" sz="4800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withPool</a:t>
            </a:r>
          </a:p>
        </p:txBody>
      </p:sp>
      <p:sp>
        <p:nvSpPr>
          <p:cNvPr id="743" name="Shape 743"/>
          <p:cNvSpPr txBox="1"/>
          <p:nvPr/>
        </p:nvSpPr>
        <p:spPr>
          <a:xfrm>
            <a:off x="5235600" y="4881175"/>
            <a:ext cx="39084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https://discoveryartjoy.wordpress.com/page/2/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Shape 748"/>
          <p:cNvSpPr txBox="1"/>
          <p:nvPr/>
        </p:nvSpPr>
        <p:spPr>
          <a:xfrm>
            <a:off x="641400" y="629050"/>
            <a:ext cx="8502600" cy="4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withPool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Shape 753"/>
          <p:cNvSpPr txBox="1"/>
          <p:nvPr/>
        </p:nvSpPr>
        <p:spPr>
          <a:xfrm>
            <a:off x="641400" y="629050"/>
            <a:ext cx="8502600" cy="4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GParsPool.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withPool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Shape 758"/>
          <p:cNvSpPr txBox="1"/>
          <p:nvPr/>
        </p:nvSpPr>
        <p:spPr>
          <a:xfrm>
            <a:off x="641400" y="629050"/>
            <a:ext cx="8502600" cy="4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GParsPool.withPool {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ForkJoinPool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pool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/>
          <p:nvPr/>
        </p:nvSpPr>
        <p:spPr>
          <a:xfrm>
            <a:off x="4292425" y="4822800"/>
            <a:ext cx="4851600" cy="3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http://www.systemcomic.com/2009/04/27/the-system-197</a:t>
            </a:r>
          </a:p>
        </p:txBody>
      </p:sp>
      <p:pic>
        <p:nvPicPr>
          <p:cNvPr id="101" name="Shape 101"/>
          <p:cNvPicPr preferRelativeResize="0"/>
          <p:nvPr/>
        </p:nvPicPr>
        <p:blipFill rotWithShape="1">
          <a:blip r:embed="rId3">
            <a:alphaModFix/>
          </a:blip>
          <a:srcRect b="9369" l="27787" r="51534" t="61925"/>
          <a:stretch/>
        </p:blipFill>
        <p:spPr>
          <a:xfrm>
            <a:off x="0" y="2972619"/>
            <a:ext cx="2798650" cy="1371225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Shape 10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69850" lvl="0" marL="0" rtl="0" algn="ctr">
              <a:spcBef>
                <a:spcPts val="0"/>
              </a:spcBef>
              <a:buClr>
                <a:srgbClr val="000000"/>
              </a:buClr>
              <a:buSzPct val="39285"/>
              <a:buFont typeface="Arial"/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guideline #2 for developing concurrent code</a:t>
            </a:r>
          </a:p>
        </p:txBody>
      </p:sp>
      <p:sp>
        <p:nvSpPr>
          <p:cNvPr id="103" name="Shape 103"/>
          <p:cNvSpPr txBox="1"/>
          <p:nvPr/>
        </p:nvSpPr>
        <p:spPr>
          <a:xfrm>
            <a:off x="2798650" y="1017725"/>
            <a:ext cx="6180900" cy="39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FFFF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public class Holder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FFFF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private int n;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FFFF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FFFF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public Holder(int n) { this.n = n;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FFFF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FFFF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public void assertSanity()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(n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!=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n)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throw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AssertionError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183691"/>
                </a:solidFill>
                <a:latin typeface="Consolas"/>
                <a:ea typeface="Consolas"/>
                <a:cs typeface="Consolas"/>
                <a:sym typeface="Consolas"/>
              </a:rPr>
              <a:t>"Even it can go wrong!"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public class Initializer { </a:t>
            </a:r>
            <a:br>
              <a:rPr lang="en-GB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public Holder holder;</a:t>
            </a:r>
            <a:br>
              <a:rPr lang="en-GB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public void init() { holder = new Holder(42);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04" name="Shape 104"/>
          <p:cNvSpPr txBox="1"/>
          <p:nvPr/>
        </p:nvSpPr>
        <p:spPr>
          <a:xfrm>
            <a:off x="2798650" y="1017725"/>
            <a:ext cx="6180900" cy="39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latin typeface="Consolas"/>
                <a:ea typeface="Consolas"/>
                <a:cs typeface="Consolas"/>
                <a:sym typeface="Consolas"/>
              </a:rPr>
              <a:t>Holder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private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n;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latin typeface="Consolas"/>
                <a:ea typeface="Consolas"/>
                <a:cs typeface="Consolas"/>
                <a:sym typeface="Consolas"/>
              </a:rPr>
              <a:t>Holder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ED6A43"/>
                </a:solidFill>
                <a:latin typeface="Consolas"/>
                <a:ea typeface="Consolas"/>
                <a:cs typeface="Consolas"/>
                <a:sym typeface="Consolas"/>
              </a:rPr>
              <a:t>n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 {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n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n;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latin typeface="Consolas"/>
                <a:ea typeface="Consolas"/>
                <a:cs typeface="Consolas"/>
                <a:sym typeface="Consolas"/>
              </a:rPr>
              <a:t>assertSanity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(n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!=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n)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throw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AssertionError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-GB">
                <a:solidFill>
                  <a:srgbClr val="183691"/>
                </a:solidFill>
                <a:latin typeface="Consolas"/>
                <a:ea typeface="Consolas"/>
                <a:cs typeface="Consolas"/>
                <a:sym typeface="Consolas"/>
              </a:rPr>
              <a:t>"Even it can go wrong!"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DA3"/>
                </a:solidFill>
                <a:latin typeface="Consolas"/>
                <a:ea typeface="Consolas"/>
                <a:cs typeface="Consolas"/>
                <a:sym typeface="Consolas"/>
              </a:rPr>
              <a:t>Initializer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{ </a:t>
            </a:r>
            <a:b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Holder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holder;</a:t>
            </a:r>
            <a:b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795DA3"/>
                </a:solidFill>
                <a:latin typeface="Consolas"/>
                <a:ea typeface="Consolas"/>
                <a:cs typeface="Consolas"/>
                <a:sym typeface="Consolas"/>
              </a:rPr>
              <a:t>init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() { holder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Holder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42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);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05" name="Shape 105"/>
          <p:cNvSpPr txBox="1"/>
          <p:nvPr>
            <p:ph idx="1" type="body"/>
          </p:nvPr>
        </p:nvSpPr>
        <p:spPr>
          <a:xfrm>
            <a:off x="0" y="1707525"/>
            <a:ext cx="2798700" cy="1371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b="1" lang="en-GB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MURPHY’S LAW: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en-GB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Anything that can go wrong will go wrong.</a:t>
            </a:r>
          </a:p>
        </p:txBody>
      </p:sp>
      <p:pic>
        <p:nvPicPr>
          <p:cNvPr id="106" name="Shape 1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5464974" y="3174361"/>
            <a:ext cx="975249" cy="1169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Shape 107"/>
          <p:cNvSpPr txBox="1"/>
          <p:nvPr/>
        </p:nvSpPr>
        <p:spPr>
          <a:xfrm>
            <a:off x="6440225" y="3315787"/>
            <a:ext cx="1559400" cy="68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GB">
                <a:latin typeface="Helvetica Neue Light"/>
                <a:ea typeface="Helvetica Neue Light"/>
                <a:cs typeface="Helvetica Neue Light"/>
                <a:sym typeface="Helvetica Neue Light"/>
              </a:rPr>
              <a:t>Holder was not properly published!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Shape 763"/>
          <p:cNvSpPr txBox="1"/>
          <p:nvPr/>
        </p:nvSpPr>
        <p:spPr>
          <a:xfrm>
            <a:off x="641400" y="629050"/>
            <a:ext cx="8502600" cy="4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GParsPool.withExistingPool(pool)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Shape 768"/>
          <p:cNvSpPr txBox="1"/>
          <p:nvPr/>
        </p:nvSpPr>
        <p:spPr>
          <a:xfrm>
            <a:off x="641400" y="629050"/>
            <a:ext cx="8502600" cy="4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GParsExecutorsPool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.withPool {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ExecutorService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executor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Shape 773"/>
          <p:cNvSpPr txBox="1"/>
          <p:nvPr/>
        </p:nvSpPr>
        <p:spPr>
          <a:xfrm>
            <a:off x="641400" y="629050"/>
            <a:ext cx="8502600" cy="4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GParsPool.withPool {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ForkJoinPool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pool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Shape 778"/>
          <p:cNvSpPr txBox="1"/>
          <p:nvPr/>
        </p:nvSpPr>
        <p:spPr>
          <a:xfrm>
            <a:off x="641400" y="629050"/>
            <a:ext cx="8502600" cy="4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GParsPool.withPool(numberOfThreads, exceptionHandler) {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ForkJoinPool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pool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79" name="Shape 779"/>
          <p:cNvSpPr txBox="1"/>
          <p:nvPr/>
        </p:nvSpPr>
        <p:spPr>
          <a:xfrm>
            <a:off x="1102175" y="1373475"/>
            <a:ext cx="4769100" cy="4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Runtime.getRuntime().availableProcessors() + 1</a:t>
            </a:r>
          </a:p>
        </p:txBody>
      </p:sp>
      <p:cxnSp>
        <p:nvCxnSpPr>
          <p:cNvPr id="780" name="Shape 780"/>
          <p:cNvCxnSpPr/>
          <p:nvPr/>
        </p:nvCxnSpPr>
        <p:spPr>
          <a:xfrm rot="10800000">
            <a:off x="3022000" y="962200"/>
            <a:ext cx="12300" cy="4686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Shape 785"/>
          <p:cNvSpPr txBox="1"/>
          <p:nvPr/>
        </p:nvSpPr>
        <p:spPr>
          <a:xfrm>
            <a:off x="641400" y="629050"/>
            <a:ext cx="8502600" cy="4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withPool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86" name="Shape 786"/>
          <p:cNvSpPr txBox="1"/>
          <p:nvPr/>
        </p:nvSpPr>
        <p:spPr>
          <a:xfrm>
            <a:off x="1545150" y="949975"/>
            <a:ext cx="6053700" cy="10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minBlueCircle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.findAll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Parallel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type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CIRCLE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.findAll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Parallel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color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BLUE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.min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Parallel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size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71D5D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87" name="Shape 787"/>
          <p:cNvSpPr txBox="1"/>
          <p:nvPr/>
        </p:nvSpPr>
        <p:spPr>
          <a:xfrm>
            <a:off x="1545150" y="2199475"/>
            <a:ext cx="6053700" cy="12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shapes.makeConcurrent()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minBlueCircle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.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findAll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type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CIRCLE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.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findAll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color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BLUE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.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min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size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71D5D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88" name="Shape 788"/>
          <p:cNvSpPr txBox="1"/>
          <p:nvPr/>
        </p:nvSpPr>
        <p:spPr>
          <a:xfrm>
            <a:off x="1545150" y="3691975"/>
            <a:ext cx="6053700" cy="10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minBlueCircle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shapes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parallel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.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filter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type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CIRCLE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.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filter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color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BLUE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.min({ </a:t>
            </a:r>
            <a:r>
              <a:rPr lang="en-GB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size })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7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7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Shape 793"/>
          <p:cNvSpPr txBox="1"/>
          <p:nvPr/>
        </p:nvSpPr>
        <p:spPr>
          <a:xfrm>
            <a:off x="641400" y="629050"/>
            <a:ext cx="8502600" cy="4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withPool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97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Shape 798"/>
          <p:cNvSpPr txBox="1"/>
          <p:nvPr/>
        </p:nvSpPr>
        <p:spPr>
          <a:xfrm>
            <a:off x="641400" y="629050"/>
            <a:ext cx="8502600" cy="4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withPool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List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latestTweets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twitter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fetchLatestTweets()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println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'Done:'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println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latestTweets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Shape 803"/>
          <p:cNvSpPr txBox="1"/>
          <p:nvPr/>
        </p:nvSpPr>
        <p:spPr>
          <a:xfrm>
            <a:off x="641400" y="629050"/>
            <a:ext cx="8502600" cy="4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withPool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Future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latestTweets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executeAsync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({ twitter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fetchLatestTweets()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println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'Loading...'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println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latestTweets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.get()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07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Shape 808"/>
          <p:cNvSpPr txBox="1"/>
          <p:nvPr/>
        </p:nvSpPr>
        <p:spPr>
          <a:xfrm>
            <a:off x="641400" y="629050"/>
            <a:ext cx="8502600" cy="4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withPool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Future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latestTweets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twitter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&amp;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fetchLatestTweets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.callAsync()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println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'Loading...'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println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latestTweets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.get()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Shape 813"/>
          <p:cNvSpPr txBox="1"/>
          <p:nvPr/>
        </p:nvSpPr>
        <p:spPr>
          <a:xfrm>
            <a:off x="641400" y="629050"/>
            <a:ext cx="8502600" cy="4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withPool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Closure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fetchLatestTweetsAsync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twitter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&amp;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fetchLatestTweets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.async()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Future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latestTweets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fetchLatestTweetsAsync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println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'Loading...'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println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latestTweets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.get()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Shape 112"/>
          <p:cNvPicPr preferRelativeResize="0"/>
          <p:nvPr/>
        </p:nvPicPr>
        <p:blipFill rotWithShape="1">
          <a:blip r:embed="rId3">
            <a:alphaModFix/>
          </a:blip>
          <a:srcRect b="8990" l="5034" r="78103" t="59859"/>
          <a:stretch/>
        </p:blipFill>
        <p:spPr>
          <a:xfrm>
            <a:off x="219900" y="2836951"/>
            <a:ext cx="2358875" cy="153815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Shape 113"/>
          <p:cNvSpPr txBox="1"/>
          <p:nvPr/>
        </p:nvSpPr>
        <p:spPr>
          <a:xfrm>
            <a:off x="4292425" y="4822800"/>
            <a:ext cx="4851600" cy="3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http://www.systemcomic.com/2009/04/27/the-system-197</a:t>
            </a:r>
          </a:p>
        </p:txBody>
      </p:sp>
      <p:sp>
        <p:nvSpPr>
          <p:cNvPr id="114" name="Shape 1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69850" lvl="0" marL="0" rtl="0" algn="ctr">
              <a:spcBef>
                <a:spcPts val="0"/>
              </a:spcBef>
              <a:buClr>
                <a:srgbClr val="000000"/>
              </a:buClr>
              <a:buSzPct val="39285"/>
              <a:buFont typeface="Arial"/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guideline #1 for developing concurrent code</a:t>
            </a:r>
          </a:p>
        </p:txBody>
      </p:sp>
      <p:sp>
        <p:nvSpPr>
          <p:cNvPr id="115" name="Shape 115"/>
          <p:cNvSpPr txBox="1"/>
          <p:nvPr>
            <p:ph idx="1" type="body"/>
          </p:nvPr>
        </p:nvSpPr>
        <p:spPr>
          <a:xfrm>
            <a:off x="-12" y="1559500"/>
            <a:ext cx="2798700" cy="1371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-GB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MOORE’S LAW: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en-GB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Computers will get exponentially faster.</a:t>
            </a:r>
          </a:p>
        </p:txBody>
      </p:sp>
      <p:pic>
        <p:nvPicPr>
          <p:cNvPr id="116" name="Shape 116"/>
          <p:cNvPicPr preferRelativeResize="0"/>
          <p:nvPr/>
        </p:nvPicPr>
        <p:blipFill rotWithShape="1">
          <a:blip r:embed="rId4">
            <a:alphaModFix/>
          </a:blip>
          <a:srcRect b="0" l="1594" r="0" t="0"/>
          <a:stretch/>
        </p:blipFill>
        <p:spPr>
          <a:xfrm>
            <a:off x="3824100" y="1170125"/>
            <a:ext cx="4249424" cy="3500275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Shape 117"/>
          <p:cNvSpPr txBox="1"/>
          <p:nvPr>
            <p:ph idx="1" type="body"/>
          </p:nvPr>
        </p:nvSpPr>
        <p:spPr>
          <a:xfrm>
            <a:off x="4671124" y="2439325"/>
            <a:ext cx="2391599" cy="447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-GB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your code may not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17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Shape 818"/>
          <p:cNvSpPr txBox="1"/>
          <p:nvPr/>
        </p:nvSpPr>
        <p:spPr>
          <a:xfrm>
            <a:off x="641400" y="629050"/>
            <a:ext cx="8502600" cy="4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withPool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Closure fetchLatestTweetsAsync = twitter.&amp;fetchLatestTweets.async()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Future latestTweets = fetchLatestTweetsAsync()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Closure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extractKeywordsAsync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keywords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&amp;extractKeywords.async()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println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'Loading tweets...'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Future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keywords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extractKeywordsAsync(latestTweets.get())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println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'Extracting keywords...'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println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keywords.get()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22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Shape 823"/>
          <p:cNvSpPr txBox="1"/>
          <p:nvPr/>
        </p:nvSpPr>
        <p:spPr>
          <a:xfrm>
            <a:off x="641400" y="629050"/>
            <a:ext cx="8502600" cy="4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withPool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Closure fetchLatestTweetsAsync = twitter.&amp;fetchLatestTweets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asyncFun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Promise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latestTweets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fetchLatestTweetsAsync()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Closure extractKeywordsAsync = keywords.&amp;extractKeywords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asyncFun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Promise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keywords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extractKeywordsAsync(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latestTweets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println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</a:t>
            </a:r>
            <a:r>
              <a:rPr lang="en-GB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Loading tweets and e</a:t>
            </a:r>
            <a:r>
              <a:rPr lang="en-GB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xtracting keywords...'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println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keywords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.get()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Shape 828"/>
          <p:cNvSpPr txBox="1"/>
          <p:nvPr/>
        </p:nvSpPr>
        <p:spPr>
          <a:xfrm>
            <a:off x="641400" y="629050"/>
            <a:ext cx="8502600" cy="4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withPool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Closure fetchLatestTweetsAsync = twitter.&amp;fetchLatestTweets.asyncFun()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Promise latestTweets = fetchLatestTweetsAsync()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B7B7B7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Closure extractKeywordsAsync = keywords.&amp;extractKeywords.asyncFun()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Promise keywords = extractKeywordsAsync(latestTweets)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eywords.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whenBound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println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it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println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'Loading tweets and extracting keywords...'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Shape 833"/>
          <p:cNvSpPr txBox="1"/>
          <p:nvPr/>
        </p:nvSpPr>
        <p:spPr>
          <a:xfrm>
            <a:off x="641400" y="629050"/>
            <a:ext cx="8502600" cy="4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withPool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Closure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fetchAsync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 twitter.&amp;fetchLatestTweets.asyncFun()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Closure watsonsExtractKeywords = watsons.&amp;extractKeywords.curry(fetchAsync())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Closure googleExtractKeywords = google.&amp;extractKeywords.curry(fetchAsync())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List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keywords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  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watsonsExtractKeywords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println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keywords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37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Shape 838"/>
          <p:cNvSpPr txBox="1"/>
          <p:nvPr/>
        </p:nvSpPr>
        <p:spPr>
          <a:xfrm>
            <a:off x="641400" y="629050"/>
            <a:ext cx="8502600" cy="4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withPool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Closure fetchAsync = twitter.&amp;fetchLatestTweets.asyncFun()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Closure watsonsExtractKeywords = watsons.&amp;extractKeywords.curry(fetchAsync())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Closure googleExtractKeywords = google.&amp;extractKeywords.curry(fetchAsync())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List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keywords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        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googleExtractKeywords()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println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keywords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42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Shape 843"/>
          <p:cNvSpPr txBox="1"/>
          <p:nvPr/>
        </p:nvSpPr>
        <p:spPr>
          <a:xfrm>
            <a:off x="641400" y="629050"/>
            <a:ext cx="8502600" cy="4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withPool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Closure fetchAsync = twitter.&amp;fetchLatestTweets.asyncFun()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Closure watsonsExtractKeywords = watsons.&amp;extractKeywords.curry(fetchAsync())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Closure googleExtractKeywords = google.&amp;extractKeywords.curry(fetchAsync())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List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keywords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speculate(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watsonsExtractKeywords(), googleExtractKeywords() 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println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keywords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Shape 848"/>
          <p:cNvSpPr txBox="1"/>
          <p:nvPr/>
        </p:nvSpPr>
        <p:spPr>
          <a:xfrm>
            <a:off x="641400" y="629050"/>
            <a:ext cx="8502600" cy="4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withPool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Closure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fetchAsync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twitter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&amp;fetchLatestTweets.asyncFun()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Closure watsonsExtractKeywords = watsons.&amp;extractKeywords.curry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fetchAsync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())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Closure googleExtractKeywords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 google.&amp;extractKeywords.curry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fetchAsync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List keywords = speculate( watsonsExtractKeywords(), googleExtractKeywords() 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B7B7B7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println keywords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52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Shape 853"/>
          <p:cNvSpPr txBox="1"/>
          <p:nvPr/>
        </p:nvSpPr>
        <p:spPr>
          <a:xfrm>
            <a:off x="641400" y="629050"/>
            <a:ext cx="8502600" cy="4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withPool {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List 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latestTweets </a:t>
            </a:r>
            <a:r>
              <a:rPr b="1"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twitter.fetchLatestTweets()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Closure watsonsExtractKeywords = watsons.&amp;extractKeywords.curry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latestTweets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Closure googleExtractKeywords = google.&amp;extractKeywords.curry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latestTweets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List keywords = speculate( watsonsExtractKeywords(), googleExtractKeywords() 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B7B7B7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println keywords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Shape 858"/>
          <p:cNvSpPr txBox="1"/>
          <p:nvPr/>
        </p:nvSpPr>
        <p:spPr>
          <a:xfrm>
            <a:off x="641400" y="629050"/>
            <a:ext cx="8502600" cy="4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withPool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Closure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fetchWithCache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twitter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&amp;fetchLatestTweets.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gmemoize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Closure watsonsExtractKeywords = watsons.&amp;extractKeywords.curry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fetchWithCache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Closure googleExtractKeywords = google.&amp;extractKeywords.curry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fetchWithCache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List keywords = speculate( watsonsExtractKeywords(), googleExtractKeywords() 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B7B7B7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println keywords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62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Shape 863"/>
          <p:cNvSpPr txBox="1"/>
          <p:nvPr/>
        </p:nvSpPr>
        <p:spPr>
          <a:xfrm>
            <a:off x="641400" y="629050"/>
            <a:ext cx="8502600" cy="4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withPool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runForkJoin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(list) { list -&gt;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if (list.size() &lt; 2) { return list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if (list.size() == 2)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if (list[0] &lt;= list[1])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return list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} else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return list[-1..0]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int middleIndex = list.size() / 2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forkOffChild</a:t>
            </a:r>
            <a:r>
              <a:rPr b="1"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list[0..&lt;middleIndex]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forkOffChild</a:t>
            </a:r>
            <a:r>
              <a:rPr b="1"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list[middleIndex..&lt;list.size()]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 merge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childrenResults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Shape 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6713" y="611712"/>
            <a:ext cx="5152051" cy="3750724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Shape 123"/>
          <p:cNvSpPr txBox="1"/>
          <p:nvPr>
            <p:ph type="title"/>
          </p:nvPr>
        </p:nvSpPr>
        <p:spPr>
          <a:xfrm>
            <a:off x="920787" y="0"/>
            <a:ext cx="4169700" cy="1446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69850" lvl="0" marL="0" rtl="0" algn="ctr">
              <a:spcBef>
                <a:spcPts val="0"/>
              </a:spcBef>
              <a:buClr>
                <a:srgbClr val="000000"/>
              </a:buClr>
              <a:buSzPct val="39285"/>
              <a:buFont typeface="Arial"/>
              <a:buNone/>
            </a:pPr>
            <a:r>
              <a:rPr b="1" lang="en-GB">
                <a:solidFill>
                  <a:srgbClr val="CCCCC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two guidelines for developing concurrent code</a:t>
            </a:r>
          </a:p>
        </p:txBody>
      </p:sp>
      <p:sp>
        <p:nvSpPr>
          <p:cNvPr id="124" name="Shape 124"/>
          <p:cNvSpPr txBox="1"/>
          <p:nvPr>
            <p:ph type="title"/>
          </p:nvPr>
        </p:nvSpPr>
        <p:spPr>
          <a:xfrm>
            <a:off x="3006537" y="4305275"/>
            <a:ext cx="3040800" cy="743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indent="-69850" lvl="0" marL="0" rtl="0" algn="ctr">
              <a:spcBef>
                <a:spcPts val="0"/>
              </a:spcBef>
              <a:buClr>
                <a:srgbClr val="000000"/>
              </a:buClr>
              <a:buSzPct val="39285"/>
              <a:buFont typeface="Arial"/>
              <a:buNone/>
            </a:pPr>
            <a:r>
              <a:rPr b="1" lang="en-GB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Java toolbox</a:t>
            </a: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67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uke_Thread.gif" id="868" name="Shape 8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1196" y="8"/>
            <a:ext cx="6461604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Shape 873"/>
          <p:cNvSpPr txBox="1"/>
          <p:nvPr/>
        </p:nvSpPr>
        <p:spPr>
          <a:xfrm>
            <a:off x="641400" y="629050"/>
            <a:ext cx="8502600" cy="4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withPool(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lambdaToClosure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(()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}));</a:t>
            </a: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77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Shape 878"/>
          <p:cNvSpPr txBox="1"/>
          <p:nvPr/>
        </p:nvSpPr>
        <p:spPr>
          <a:xfrm>
            <a:off x="641400" y="629050"/>
            <a:ext cx="8502600" cy="4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withPool(lambdaToClosure(()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Future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result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executeAsync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lambdaToClosure(()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{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twitter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fetchLatestTweets();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)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get(</a:t>
            </a:r>
            <a:r>
              <a:rPr lang="en-GB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final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List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tweets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-GB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List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result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get();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List keywords = speculate (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lambdaToClosure(() -&gt; { return watsons.extractKeywords(tweets); }),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lambdaToClosure(() -&gt; { return google.extractKeywords(tweets);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return keywords;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}));</a:t>
            </a: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82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Shape 883"/>
          <p:cNvSpPr txBox="1"/>
          <p:nvPr/>
        </p:nvSpPr>
        <p:spPr>
          <a:xfrm>
            <a:off x="641400" y="629050"/>
            <a:ext cx="8502600" cy="4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withPool(lambdaToClosure(()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Future result = executeAsync (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lambdaToClosure(() -&gt; { return twitter.fetchLatestTweets();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).get(0);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final List tweets = (List) result.get();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List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keywords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speculate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lambdaToClosure(()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{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watsons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extractKeywords(tweets); }),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lambdaToClosure(()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{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google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extractKeywords(tweets);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keywords;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}));</a:t>
            </a: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Shape 888"/>
          <p:cNvSpPr txBox="1"/>
          <p:nvPr/>
        </p:nvSpPr>
        <p:spPr>
          <a:xfrm>
            <a:off x="641400" y="629050"/>
            <a:ext cx="8502600" cy="4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withPool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minBlueCircle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shapes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.findAllParallel({ </a:t>
            </a:r>
            <a:r>
              <a:rPr lang="en-GB">
                <a:solidFill>
                  <a:srgbClr val="ED6A43"/>
                </a:solidFill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type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CIRCLE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})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.findAllParallel({ </a:t>
            </a:r>
            <a:r>
              <a:rPr lang="en-GB">
                <a:solidFill>
                  <a:srgbClr val="ED6A43"/>
                </a:solidFill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color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BLUE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})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.minParallel({ </a:t>
            </a:r>
            <a:r>
              <a:rPr lang="en-GB">
                <a:solidFill>
                  <a:srgbClr val="ED6A43"/>
                </a:solidFill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size 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92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Shape 893"/>
          <p:cNvSpPr txBox="1"/>
          <p:nvPr/>
        </p:nvSpPr>
        <p:spPr>
          <a:xfrm>
            <a:off x="641400" y="629050"/>
            <a:ext cx="8502600" cy="4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withPool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List&lt;Shape&gt;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blueCircles = []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shapes.findAllParallel({ shape -&gt; shape.type == CIRCLE })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   .findAllParallel({ shape -&gt; shape.color == BLUE })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   .eachParallel({ </a:t>
            </a:r>
            <a:r>
              <a:rPr lang="en-GB">
                <a:solidFill>
                  <a:srgbClr val="ED6A43"/>
                </a:solidFill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blueCircles.add(shape)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94" name="Shape 894"/>
          <p:cNvSpPr txBox="1"/>
          <p:nvPr>
            <p:ph idx="4294967295" type="body"/>
          </p:nvPr>
        </p:nvSpPr>
        <p:spPr>
          <a:xfrm>
            <a:off x="2786950" y="3175025"/>
            <a:ext cx="5252400" cy="1128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If multiple threads access the same mutable state variable without appropriate synchronization, </a:t>
            </a:r>
            <a:r>
              <a:rPr b="1" lang="en-GB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your program is broken</a:t>
            </a:r>
            <a:r>
              <a:rPr b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Shape 899"/>
          <p:cNvSpPr/>
          <p:nvPr/>
        </p:nvSpPr>
        <p:spPr>
          <a:xfrm>
            <a:off x="790225" y="444500"/>
            <a:ext cx="1171200" cy="409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GB"/>
              <a:t>Thread #1</a:t>
            </a:r>
          </a:p>
        </p:txBody>
      </p:sp>
      <p:cxnSp>
        <p:nvCxnSpPr>
          <p:cNvPr id="900" name="Shape 900"/>
          <p:cNvCxnSpPr>
            <a:stCxn id="899" idx="2"/>
          </p:cNvCxnSpPr>
          <p:nvPr/>
        </p:nvCxnSpPr>
        <p:spPr>
          <a:xfrm>
            <a:off x="1375825" y="853700"/>
            <a:ext cx="0" cy="397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901" name="Shape 901"/>
          <p:cNvSpPr/>
          <p:nvPr/>
        </p:nvSpPr>
        <p:spPr>
          <a:xfrm>
            <a:off x="179875" y="1206500"/>
            <a:ext cx="2391900" cy="33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blueCircles.add(shape)</a:t>
            </a:r>
          </a:p>
        </p:txBody>
      </p:sp>
      <p:sp>
        <p:nvSpPr>
          <p:cNvPr id="902" name="Shape 902"/>
          <p:cNvSpPr/>
          <p:nvPr/>
        </p:nvSpPr>
        <p:spPr>
          <a:xfrm>
            <a:off x="179875" y="2470900"/>
            <a:ext cx="2391900" cy="33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blueCircles.add(shape)</a:t>
            </a:r>
          </a:p>
        </p:txBody>
      </p:sp>
      <p:sp>
        <p:nvSpPr>
          <p:cNvPr id="903" name="Shape 903"/>
          <p:cNvSpPr/>
          <p:nvPr/>
        </p:nvSpPr>
        <p:spPr>
          <a:xfrm>
            <a:off x="3986400" y="445900"/>
            <a:ext cx="1171200" cy="409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/>
              <a:t>Thread #2</a:t>
            </a:r>
          </a:p>
        </p:txBody>
      </p:sp>
      <p:cxnSp>
        <p:nvCxnSpPr>
          <p:cNvPr id="904" name="Shape 904"/>
          <p:cNvCxnSpPr>
            <a:stCxn id="903" idx="2"/>
          </p:cNvCxnSpPr>
          <p:nvPr/>
        </p:nvCxnSpPr>
        <p:spPr>
          <a:xfrm>
            <a:off x="4572000" y="855100"/>
            <a:ext cx="0" cy="397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905" name="Shape 905"/>
          <p:cNvSpPr/>
          <p:nvPr/>
        </p:nvSpPr>
        <p:spPr>
          <a:xfrm>
            <a:off x="3376050" y="3084675"/>
            <a:ext cx="2391900" cy="33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blueCircles.add(shape)</a:t>
            </a:r>
          </a:p>
        </p:txBody>
      </p:sp>
      <p:sp>
        <p:nvSpPr>
          <p:cNvPr id="906" name="Shape 906"/>
          <p:cNvSpPr/>
          <p:nvPr/>
        </p:nvSpPr>
        <p:spPr>
          <a:xfrm>
            <a:off x="3376050" y="3716875"/>
            <a:ext cx="2391900" cy="33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blueCircles.add(shape)</a:t>
            </a:r>
          </a:p>
        </p:txBody>
      </p:sp>
      <p:sp>
        <p:nvSpPr>
          <p:cNvPr id="907" name="Shape 907"/>
          <p:cNvSpPr/>
          <p:nvPr/>
        </p:nvSpPr>
        <p:spPr>
          <a:xfrm>
            <a:off x="179875" y="4327925"/>
            <a:ext cx="2391900" cy="33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blueCircles.add(shape)</a:t>
            </a:r>
          </a:p>
        </p:txBody>
      </p:sp>
      <p:sp>
        <p:nvSpPr>
          <p:cNvPr id="908" name="Shape 908"/>
          <p:cNvSpPr/>
          <p:nvPr/>
        </p:nvSpPr>
        <p:spPr>
          <a:xfrm>
            <a:off x="6498150" y="1358250"/>
            <a:ext cx="2427000" cy="24270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09" name="Shape 909"/>
          <p:cNvSpPr/>
          <p:nvPr/>
        </p:nvSpPr>
        <p:spPr>
          <a:xfrm>
            <a:off x="6723900" y="1584000"/>
            <a:ext cx="1975500" cy="19755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910" name="Shape 910"/>
          <p:cNvSpPr txBox="1"/>
          <p:nvPr/>
        </p:nvSpPr>
        <p:spPr>
          <a:xfrm>
            <a:off x="6773250" y="1051300"/>
            <a:ext cx="1876800" cy="27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>
                <a:latin typeface="Consolas"/>
                <a:ea typeface="Consolas"/>
                <a:cs typeface="Consolas"/>
                <a:sym typeface="Consolas"/>
              </a:rPr>
              <a:t>synchronized</a:t>
            </a:r>
          </a:p>
        </p:txBody>
      </p:sp>
      <p:sp>
        <p:nvSpPr>
          <p:cNvPr id="911" name="Shape 911"/>
          <p:cNvSpPr/>
          <p:nvPr/>
        </p:nvSpPr>
        <p:spPr>
          <a:xfrm>
            <a:off x="3376050" y="1804137"/>
            <a:ext cx="2391900" cy="33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blueCircles.add(shape)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Shape 916"/>
          <p:cNvSpPr txBox="1"/>
          <p:nvPr>
            <p:ph idx="4294967295" type="title"/>
          </p:nvPr>
        </p:nvSpPr>
        <p:spPr>
          <a:xfrm>
            <a:off x="3684050" y="2264100"/>
            <a:ext cx="5460000" cy="615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AGENTS</a:t>
            </a:r>
          </a:p>
        </p:txBody>
      </p:sp>
      <p:pic>
        <p:nvPicPr>
          <p:cNvPr id="917" name="Shape 9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" y="0"/>
            <a:ext cx="373983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18" name="Shape 918"/>
          <p:cNvSpPr txBox="1"/>
          <p:nvPr/>
        </p:nvSpPr>
        <p:spPr>
          <a:xfrm>
            <a:off x="100" y="4683000"/>
            <a:ext cx="91440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http://www.keywordsuggests.com/DT5zG9YMrnEK707aqUa2IhkNs5vUwu3mV6WrrLHR0soHddyR42EFvbEkYg9kaqswD%7CyremGnEFLO%7CzJXdp0SMQ/</a:t>
            </a: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Shape 923"/>
          <p:cNvSpPr txBox="1"/>
          <p:nvPr/>
        </p:nvSpPr>
        <p:spPr>
          <a:xfrm>
            <a:off x="641400" y="629050"/>
            <a:ext cx="8502600" cy="4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withPool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blueShapes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Guard =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Agent&lt;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List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Shape&gt;</a:t>
            </a:r>
            <a:r>
              <a:rPr b="1"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blueShapesGuard 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{ updateValue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[] 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shapes.findAllParallel({ shape -&gt; shape.type == CIRCLE })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   .findAllParallel({ shape -&gt; shape.color == BLUE })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      .eachParallel({ </a:t>
            </a:r>
            <a:r>
              <a:rPr lang="en-GB">
                <a:solidFill>
                  <a:srgbClr val="ED6A43"/>
                </a:solidFill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blueShapesGuard 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{ it.add(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r>
              <a:rPr b="1"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27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Shape 928"/>
          <p:cNvSpPr/>
          <p:nvPr/>
        </p:nvSpPr>
        <p:spPr>
          <a:xfrm>
            <a:off x="373950" y="444500"/>
            <a:ext cx="1171200" cy="409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/>
              <a:t>Thread #1</a:t>
            </a:r>
          </a:p>
        </p:txBody>
      </p:sp>
      <p:cxnSp>
        <p:nvCxnSpPr>
          <p:cNvPr id="929" name="Shape 929"/>
          <p:cNvCxnSpPr>
            <a:stCxn id="928" idx="2"/>
          </p:cNvCxnSpPr>
          <p:nvPr/>
        </p:nvCxnSpPr>
        <p:spPr>
          <a:xfrm>
            <a:off x="959550" y="853700"/>
            <a:ext cx="0" cy="397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930" name="Shape 930"/>
          <p:cNvSpPr/>
          <p:nvPr/>
        </p:nvSpPr>
        <p:spPr>
          <a:xfrm>
            <a:off x="3552350" y="2402425"/>
            <a:ext cx="2391900" cy="33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blueCircles.add(shape)</a:t>
            </a:r>
          </a:p>
        </p:txBody>
      </p:sp>
      <p:sp>
        <p:nvSpPr>
          <p:cNvPr id="931" name="Shape 931"/>
          <p:cNvSpPr/>
          <p:nvPr/>
        </p:nvSpPr>
        <p:spPr>
          <a:xfrm>
            <a:off x="3552350" y="2733925"/>
            <a:ext cx="2391900" cy="33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blueCircles.add(shape)</a:t>
            </a:r>
          </a:p>
        </p:txBody>
      </p:sp>
      <p:sp>
        <p:nvSpPr>
          <p:cNvPr id="932" name="Shape 932"/>
          <p:cNvSpPr/>
          <p:nvPr/>
        </p:nvSpPr>
        <p:spPr>
          <a:xfrm>
            <a:off x="3552350" y="3065425"/>
            <a:ext cx="2391900" cy="33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blueCircles.add(shape)</a:t>
            </a:r>
          </a:p>
        </p:txBody>
      </p:sp>
      <p:sp>
        <p:nvSpPr>
          <p:cNvPr id="933" name="Shape 933"/>
          <p:cNvSpPr/>
          <p:nvPr/>
        </p:nvSpPr>
        <p:spPr>
          <a:xfrm>
            <a:off x="1721550" y="444500"/>
            <a:ext cx="1171200" cy="409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/>
              <a:t>Thread #2</a:t>
            </a:r>
          </a:p>
        </p:txBody>
      </p:sp>
      <p:cxnSp>
        <p:nvCxnSpPr>
          <p:cNvPr id="934" name="Shape 934"/>
          <p:cNvCxnSpPr>
            <a:stCxn id="933" idx="2"/>
          </p:cNvCxnSpPr>
          <p:nvPr/>
        </p:nvCxnSpPr>
        <p:spPr>
          <a:xfrm>
            <a:off x="2307150" y="853700"/>
            <a:ext cx="0" cy="397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935" name="Shape 935"/>
          <p:cNvSpPr/>
          <p:nvPr/>
        </p:nvSpPr>
        <p:spPr>
          <a:xfrm>
            <a:off x="3552350" y="3396925"/>
            <a:ext cx="2391900" cy="33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blueCircles.add(shape)</a:t>
            </a:r>
          </a:p>
        </p:txBody>
      </p:sp>
      <p:sp>
        <p:nvSpPr>
          <p:cNvPr id="936" name="Shape 936"/>
          <p:cNvSpPr/>
          <p:nvPr/>
        </p:nvSpPr>
        <p:spPr>
          <a:xfrm>
            <a:off x="3552350" y="3728425"/>
            <a:ext cx="2391900" cy="33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blueCircles.add(shape)</a:t>
            </a:r>
          </a:p>
        </p:txBody>
      </p:sp>
      <p:sp>
        <p:nvSpPr>
          <p:cNvPr id="937" name="Shape 937"/>
          <p:cNvSpPr/>
          <p:nvPr/>
        </p:nvSpPr>
        <p:spPr>
          <a:xfrm>
            <a:off x="3552350" y="4059925"/>
            <a:ext cx="2391900" cy="33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blueCircles.add(shape)</a:t>
            </a:r>
          </a:p>
        </p:txBody>
      </p:sp>
      <p:sp>
        <p:nvSpPr>
          <p:cNvPr id="938" name="Shape 938"/>
          <p:cNvSpPr/>
          <p:nvPr/>
        </p:nvSpPr>
        <p:spPr>
          <a:xfrm>
            <a:off x="6498150" y="1358250"/>
            <a:ext cx="2427000" cy="2427000"/>
          </a:xfrm>
          <a:prstGeom prst="ellipse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39" name="Shape 939"/>
          <p:cNvSpPr/>
          <p:nvPr/>
        </p:nvSpPr>
        <p:spPr>
          <a:xfrm>
            <a:off x="6723900" y="1584000"/>
            <a:ext cx="1975500" cy="19755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940" name="Shape 940"/>
          <p:cNvSpPr txBox="1"/>
          <p:nvPr/>
        </p:nvSpPr>
        <p:spPr>
          <a:xfrm>
            <a:off x="6773250" y="1051300"/>
            <a:ext cx="1876800" cy="27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Agent</a:t>
            </a:r>
          </a:p>
        </p:txBody>
      </p:sp>
      <p:cxnSp>
        <p:nvCxnSpPr>
          <p:cNvPr id="941" name="Shape 941"/>
          <p:cNvCxnSpPr>
            <a:stCxn id="930" idx="3"/>
            <a:endCxn id="938" idx="2"/>
          </p:cNvCxnSpPr>
          <p:nvPr/>
        </p:nvCxnSpPr>
        <p:spPr>
          <a:xfrm>
            <a:off x="5944250" y="2568175"/>
            <a:ext cx="553800" cy="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942" name="Shape 942"/>
          <p:cNvCxnSpPr>
            <a:endCxn id="930" idx="1"/>
          </p:cNvCxnSpPr>
          <p:nvPr/>
        </p:nvCxnSpPr>
        <p:spPr>
          <a:xfrm>
            <a:off x="938450" y="2568175"/>
            <a:ext cx="2613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943" name="Shape 943"/>
          <p:cNvCxnSpPr>
            <a:endCxn id="931" idx="1"/>
          </p:cNvCxnSpPr>
          <p:nvPr/>
        </p:nvCxnSpPr>
        <p:spPr>
          <a:xfrm>
            <a:off x="2314250" y="2899675"/>
            <a:ext cx="1238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944" name="Shape 944"/>
          <p:cNvCxnSpPr>
            <a:endCxn id="932" idx="1"/>
          </p:cNvCxnSpPr>
          <p:nvPr/>
        </p:nvCxnSpPr>
        <p:spPr>
          <a:xfrm>
            <a:off x="959450" y="3231175"/>
            <a:ext cx="2592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945" name="Shape 945"/>
          <p:cNvCxnSpPr>
            <a:endCxn id="935" idx="1"/>
          </p:cNvCxnSpPr>
          <p:nvPr/>
        </p:nvCxnSpPr>
        <p:spPr>
          <a:xfrm>
            <a:off x="2314250" y="3562675"/>
            <a:ext cx="1238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946" name="Shape 946"/>
          <p:cNvCxnSpPr>
            <a:endCxn id="936" idx="1"/>
          </p:cNvCxnSpPr>
          <p:nvPr/>
        </p:nvCxnSpPr>
        <p:spPr>
          <a:xfrm>
            <a:off x="2314250" y="3894175"/>
            <a:ext cx="1238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947" name="Shape 947"/>
          <p:cNvCxnSpPr>
            <a:endCxn id="937" idx="1"/>
          </p:cNvCxnSpPr>
          <p:nvPr/>
        </p:nvCxnSpPr>
        <p:spPr>
          <a:xfrm>
            <a:off x="973550" y="4225675"/>
            <a:ext cx="2578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9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9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9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9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9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9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9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9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9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9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9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9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9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